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sldIdLst>
    <p:sldId id="266" r:id="rId2"/>
    <p:sldId id="268" r:id="rId3"/>
    <p:sldId id="269" r:id="rId4"/>
    <p:sldId id="270" r:id="rId5"/>
    <p:sldId id="271" r:id="rId6"/>
    <p:sldId id="272" r:id="rId7"/>
    <p:sldId id="273" r:id="rId8"/>
    <p:sldId id="274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38"/>
    <p:restoredTop sz="94694"/>
  </p:normalViewPr>
  <p:slideViewPr>
    <p:cSldViewPr snapToGrid="0">
      <p:cViewPr varScale="1">
        <p:scale>
          <a:sx n="121" d="100"/>
          <a:sy n="121" d="100"/>
        </p:scale>
        <p:origin x="13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EE503-22D2-1646-98A3-191665F62D2F}" type="datetimeFigureOut">
              <a:rPr lang="fr-FR" smtClean="0"/>
              <a:t>09/01/2026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1F4326-AFF2-AB4E-B3DA-67E2290382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325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1F4326-AFF2-AB4E-B3DA-67E229038207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9500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A31894-71EE-57F8-E7B1-882EDF9577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8BFB5A-21D9-39B1-2F43-E496CA26F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C93A51-4B5F-5ACE-2C7C-5BA3C1D5B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015CC-5300-EE4E-8839-FE6F55E2C0A0}" type="datetime1">
              <a:rPr lang="fr-FR" smtClean="0"/>
              <a:t>09/01/2026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35779E-ECAB-A65A-E11B-CAD1CF23A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F0EF82-A55A-FAA1-4D0B-D6FABC2DD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1616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110FAA-22A0-1DA9-5782-96BCFD0A4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CE02854-74DA-2CD1-0219-57669153DE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9B4F79-1D2E-AC5B-9C08-B3F8DFCC9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D256E-CBC2-0C44-B1FE-D3295A8CA22E}" type="datetime1">
              <a:rPr lang="fr-FR" smtClean="0"/>
              <a:t>09/01/2026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26722E-EA5E-85BD-FEFD-BC65825E4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A0FE33-72AE-0C2D-EABF-42BE70643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3227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214E884-9968-5B87-5783-3E9D5C414D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5A95C52-DA0C-F9D5-BE3E-A693484FA9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2EBBB7-74F6-1E19-40BE-93A18D0DC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C2F2-5456-564A-AC81-40274E988002}" type="datetime1">
              <a:rPr lang="fr-FR" smtClean="0"/>
              <a:t>09/01/2026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01D70B-F6FD-83B9-DF3A-40A00E15C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E1B9BA-0B65-5C81-BFCD-78BADDB37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4818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B8AE0D-11B4-BBCE-29BB-225D1FB7A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8C1281-21D1-B01D-80B2-87BE8CA52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EF3EAE-FBDA-F820-1927-B00C6727F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58E8-67E1-C04A-BE84-E338C7A62993}" type="datetime1">
              <a:rPr lang="fr-FR" smtClean="0"/>
              <a:t>09/01/2026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857924-E284-53F1-D767-AAE874131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ABAA8D-D16D-61C8-AC84-B8741BDE5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9516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5E745C-63CF-A36F-5AA9-3B8FF1C63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9A836B7-86AF-E76C-B04F-BC40A99D9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041896-1F58-46C4-F2DE-40E07ABC2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23D1-3319-2042-BD5D-C97F3783459F}" type="datetime1">
              <a:rPr lang="fr-FR" smtClean="0"/>
              <a:t>09/01/2026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1DB032-0D55-5D49-5185-26B23428B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C05753-4FD4-1B8E-49C9-258647312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736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34ABC9-CF5F-8B5B-CC70-EA0735F4D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5CAEBE-91D7-936E-3B91-1398B6D3A3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6280FA-CBA2-9B79-E567-C6BC68F46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DD385BF-166C-D09E-9150-27B12E67E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3BD71-58DE-E141-BB21-418DA9EF68D9}" type="datetime1">
              <a:rPr lang="fr-FR" smtClean="0"/>
              <a:t>09/01/2026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E3B7F23-9232-DF50-3EF6-FE22229FE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FBE27AB-6FBA-5C76-C7E6-4F48CE2CF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6629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A0BB7E-F101-A6B7-C2EC-EE570B15A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1FD679-97CE-A7E9-68AB-6748E7743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9D17AB6-BDE4-0C0D-C050-6EAE453B8A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0C94B9-6F99-94E3-EBA6-45CBD9104C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EE90E29-5CE9-14E8-61FC-569551447F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D9CD546-756D-184E-0328-95BB4931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57DE8-B17D-C644-A265-764B53234061}" type="datetime1">
              <a:rPr lang="fr-FR" smtClean="0"/>
              <a:t>09/01/2026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299098D-8CF3-C3A5-A1DF-FE6565CC9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FB278CD-6650-B77D-FE70-6E9925FA4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1993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06449B-60CE-EC8D-9E7B-B0422EFBA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B31F41F-6FBA-1DF6-406F-5E40B83E3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F7BF-5DF2-9B47-BD55-7F1A8ECF4E0C}" type="datetime1">
              <a:rPr lang="fr-FR" smtClean="0"/>
              <a:t>09/01/2026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4A62F66-3384-D684-4015-F8648704A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E5D6195-1AAE-4ED8-FA6A-A126D5505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7872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B5DD954-0CDB-1B78-20F8-2EC00001E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9F835-0A34-164C-990A-40F33ABB2F35}" type="datetime1">
              <a:rPr lang="fr-FR" smtClean="0"/>
              <a:t>09/01/2026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E5EFB6B-056C-30C2-8B0E-7E76AFE79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1F1CBA2-08E0-8B7F-556E-AE88E6808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9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2105C5-70FF-D673-8340-2B3CC3FBE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FA350B-CC50-3B6B-ACCC-1B9341F74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F8F10A-814E-FE70-55CE-172540F2B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3B3F3E3-BC6E-A1C1-10CD-53FE9653C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0502A-CADE-0241-BF1F-AED56B28EB24}" type="datetime1">
              <a:rPr lang="fr-FR" smtClean="0"/>
              <a:t>09/01/2026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7B2B3C-42B7-0619-3102-6A92378B4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EF76F6-578F-C2E3-7739-833B9C26E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930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80A9D1-16AA-A91E-B800-0DA45D40E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285FB96-5A03-4753-80F4-653B40E05C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D645F4C-3FC9-B1A7-FF25-5B2D680EF0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1ADBC78-F6F0-653C-C0FE-E4CC4490E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05A12-9B07-5C4F-9A00-B34D661C79E3}" type="datetime1">
              <a:rPr lang="fr-FR" smtClean="0"/>
              <a:t>09/01/2026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24757C3-EF13-B370-25E7-0B7CB29C8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EDF1A94-27F0-7A4B-8359-38DF2B474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248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FAF567C-4CB8-038A-BFAC-230FAFB62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9C8FEAC-934E-A4F5-C017-E4D6FC07C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761F02-76C8-79FE-9B3F-70E4F86198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6569BB-D955-1B42-BDF1-5DE017B48C6E}" type="datetime1">
              <a:rPr lang="fr-FR" smtClean="0"/>
              <a:t>09/01/2026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E3C209-958D-C820-DD0D-54F508261C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244F95-5FF0-0398-1B51-A10ED260F6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E283DF-E202-0043-959F-A6B43C58D7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0607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theses.fr/resultats?filtres=%255BStatut%25253D%252522soutenue%252522%255D&amp;q=titres.%5C*:(%22Biomasse%22)+OU+(sujetsRameauLibelle:(%22Biomasse%22)+OU+sujetsRameauPpn:(%22Biomasse%22))+OU+resumes.%5C*:(%22Biomasse%22)&amp;page=1&amp;nb=10&amp;tri=pertinence&amp;domaine=theses&amp;avancee=true&amp;fields%5b0%5d%5bvalue%5d=%22Biomasse%22&amp;fields%5b0%5d%5btype%5d=titres&amp;fields%5b1%5d%5bvalue%5d=%22Biomasse%22&amp;fields%5b1%5d%5btype%5d=rameauKeyword&amp;fields%5b2%5d%5bvalue%5d=%22Biomasse%22&amp;fields%5b2%5d%5btype%5d=resumes" TargetMode="External"/><Relationship Id="rId13" Type="http://schemas.openxmlformats.org/officeDocument/2006/relationships/hyperlink" Target="https://theses.fr/resultats?filtres=%255Bdatefin%25253D%2525222024%252522~datedebut%25253D%2525222020%252522~Statut%25253D%252522soutenue%252522%255D&amp;q=titres.%5C*:(%22Electricit%C3%A9%22)+OU+(sujetsRameauLibelle:(%22Electricit%C3%A9%22)+OU+sujetsRameauPpn:(%22Electricit%C3%A9%22))+OU+resumes.%5C*:(%22Electricit%C3%A9%22)&amp;page=1&amp;nb=10&amp;tri=pertinence&amp;domaine=theses&amp;avancee=true&amp;fields%5b0%5d%5bvalue%5d=%22Electricit%C3%A9%22&amp;fields%5b0%5d%5btype%5d=titres&amp;fields%5b1%5d%5bvalue%5d=%22Electricit%C3%A9%22&amp;fields%5b1%5d%5btype%5d=rameauKeyword&amp;fields%5b2%5d%5bvalue%5d=%22Electricit%C3%A9%22&amp;fields%5b2%5d%5btype%5d=resumes" TargetMode="External"/><Relationship Id="rId18" Type="http://schemas.openxmlformats.org/officeDocument/2006/relationships/hyperlink" Target="https://theses.fr/resultats?filtres=%255BStatut%25253D%252522soutenue%252522%255D&amp;q=titres.%5C*:(%22Nouveaux+mat%C3%A9riaux%22)+OU+(sujetsRameauLibelle:(%22Nouveaux+mat%C3%A9riaux%22)+OU+sujetsRameauPpn:(%22Nouveaux+mat%C3%A9riaux%22))+OU+resumes.%5C*:(%22Nouveaux+mat%C3%A9riaux%22)&amp;page=1&amp;nb=10&amp;tri=pertinence&amp;domaine=theses&amp;avancee=true&amp;fields%5b0%5d%5bvalue%5d=%22Nouveaux+mat%C3%A9riaux%22&amp;fields%5b0%5d%5btype%5d=titres&amp;fields%5b1%5d%5bvalue%5d=%22Nouveaux+mat%C3%A9riaux%22&amp;fields%5b1%5d%5btype%5d=rameauKeyword&amp;fields%5b2%5d%5bvalue%5d=%22Nouveaux+mat%C3%A9riaux%22&amp;fields%5b2%5d%5btype%5d=resumes" TargetMode="External"/><Relationship Id="rId26" Type="http://schemas.openxmlformats.org/officeDocument/2006/relationships/hyperlink" Target="https://theses.fr/resultats?filtres=%255BStatut%25253D%252522soutenue%252522%255D&amp;q=titres.%5C*:(%22Eoliennes%22)+OU+(sujetsRameauLibelle:(%22Eoliennes%22)+OU+sujetsRameauPpn:(%22Eoliennes%22))+OU+resumes.%5C*:(%22Eoliennes%22)&amp;page=1&amp;nb=10&amp;tri=pertinence&amp;domaine=theses&amp;avancee=true&amp;fields%5b0%5d%5bvalue%5d=%22Eoliennes%22&amp;fields%5b0%5d%5btype%5d=titres&amp;fields%5b1%5d%5bvalue%5d=%22Eoliennes%22&amp;fields%5b1%5d%5btype%5d=rameauKeyword&amp;fields%5b2%5d%5bvalue%5d=%22Eoliennes%22&amp;fields%5b2%5d%5btype%5d=resumes" TargetMode="External"/><Relationship Id="rId3" Type="http://schemas.openxmlformats.org/officeDocument/2006/relationships/hyperlink" Target="https://theses.fr/resultats?filtres=%255BStatut%25253D%252522soutenue%252522%255D&amp;q=titres.%5C*:(%22Internet%22)+OU+(sujetsRameauLibelle:(%22Internet%22)+OU+sujetsRameauPpn:(%22Internet%22))+OU+resumes.%5C*:(%22Internet%22)&amp;page=1&amp;nb=10&amp;tri=pertinence&amp;domaine=theses&amp;avancee=true&amp;fields%5b0%5d%5bvalue%5d=%22Internet%22&amp;fields%5b0%5d%5btype%5d=titres&amp;fields%5b1%5d%5bvalue%5d=%22Internet%22&amp;fields%5b1%5d%5btype%5d=rameauKeyword&amp;fields%5b2%5d%5bvalue%5d=%22Internet%22&amp;fields%5b2%5d%5btype%5d=resumes" TargetMode="External"/><Relationship Id="rId21" Type="http://schemas.openxmlformats.org/officeDocument/2006/relationships/hyperlink" Target="https://theses.fr/resultats?filtres=%255Bdatefin%25253D%2525222024%252522~datedebut%25253D%2525222020%252522~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7" Type="http://schemas.openxmlformats.org/officeDocument/2006/relationships/hyperlink" Target="https://theses.fr/resultats?filtres=%255BStatut%25253D%252522soutenue%252522%255D&amp;q=titres.%5C*:(%22Robot%22)+OU+(sujetsRameauLibelle:(%22Robot%22)+OU+sujetsRameauPpn:(%22Robot%22))+OU+resumes.%5C*:(%22Robot%22)&amp;page=1&amp;nb=10&amp;tri=pertinence&amp;domaine=theses&amp;avancee=true&amp;fields%5b0%5d%5bvalue%5d=%22Robot%22&amp;fields%5b0%5d%5btype%5d=titres&amp;fields%5b1%5d%5bvalue%5d=%22Robot%22&amp;fields%5b1%5d%5btype%5d=rameauKeyword&amp;fields%5b2%5d%5bvalue%5d=%22Robot%22&amp;fields%5b2%5d%5btype%5d=resumes" TargetMode="External"/><Relationship Id="rId12" Type="http://schemas.openxmlformats.org/officeDocument/2006/relationships/hyperlink" Target="https://theses.fr/resultats?filtres=%25255BStatut%2525253D%25252522soutenue%25252522%25255D&amp;q=titres.%255C*:(%2522Electricit%C3%A9%2522)+OU+(sujetsRameauLibelle:(%2522Electricit%C3%A9%2522)+OU+sujetsRameauPpn:(%2522Electricit%C3%A9%2522))+OU+resumes.%255C*:(%2522Electricit%C3%A9%2522)&amp;page=1&amp;nb=10&amp;tri=pertinence&amp;domaine=theses&amp;avancee=true&amp;fields%255b0%255d%255bvalue%255d=%2522Electricit%C3%A9%2522&amp;fields%255b0%255d%255btype%255d=titres&amp;fields%255b1%255d%255bvalue%255d=%2522Electricit%C3%A9%2522&amp;fields%255b1%255d%255btype%255d=rameauKeyword&amp;fields%255b2%255d%255bvalue%255d=%2522Electricit%C3%A9%2522&amp;fields%255b2%255d%255btype%255d=resumes" TargetMode="External"/><Relationship Id="rId17" Type="http://schemas.openxmlformats.org/officeDocument/2006/relationships/hyperlink" Target="https://theses.fr/resultats?filtres=%255Bdatefin%25253D%2525222024%252522~datedebut%25253D%2525222020%252522~Statut%25253D%252522soutenue%252522%255D&amp;q=titres.%5C*:(%22Recyclage%22)+OU+(sujetsRameauLibelle:(%22Recyclage%22)+OU+sujetsRameauPpn:(%22Recyclage%22))+OU+resumes.%5C*:(%22Recyclage%22)&amp;page=1&amp;nb=10&amp;tri=pertinence&amp;domaine=theses&amp;avancee=true&amp;fields%5b0%5d%5bvalue%5d=%22Recyclage%22&amp;fields%5b0%5d%5btype%5d=titres&amp;fields%5b1%5d%5bvalue%5d=%22Recyclage%22&amp;fields%5b1%5d%5btype%5d=rameauKeyword&amp;fields%5b2%5d%5bvalue%5d=%22Recyclage%22&amp;fields%5b2%5d%5btype%5d=resumes" TargetMode="External"/><Relationship Id="rId25" Type="http://schemas.openxmlformats.org/officeDocument/2006/relationships/hyperlink" Target="https://theses.fr/resultats?filtres=%255Bdatefin%25253D%2525222024%252522~datedebut%25253D%2525222020%252522~Statut%25253D%252522soutenue%252522%255D&amp;q=titres.%5C*:(%22R%C3%A9alit%C3%A9+virtuelle%22)+OU+(sujetsRameauLibelle:(%22R%C3%A9alit%C3%A9+virtuelle%22)+OU+sujetsRameauPpn:(%22R%C3%A9alit%C3%A9+virtuelle%22))+OU+resumes.%5C*:(%22R%C3%A9alit%C3%A9+virtuelle%22)&amp;page=1&amp;nb=10&amp;tri=pertinence&amp;domaine=theses&amp;avancee=true&amp;fields%5b0%5d%5bvalue%5d=%22R%C3%A9alit%C3%A9+virtuelle%22&amp;fields%5b0%5d%5btype%5d=titres&amp;fields%5b1%5d%5bvalue%5d=%22R%C3%A9alit%C3%A9+virtuelle%22&amp;fields%5b1%5d%5btype%5d=rameauKeyword&amp;fields%5b2%5d%5bvalue%5d=%22R%C3%A9alit%C3%A9+virtuelle%22&amp;fields%5b2%5d%5btype%5d=resumes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theses.fr/resultats?filtres=%255BStatut%25253D%252522soutenue%252522%255D&amp;q=titres.%5C*:(%22Recyclage%22)+OU+(sujetsRameauLibelle:(%22Recyclage%22)+OU+sujetsRameauPpn:(%22Recyclage%22))+OU+resumes.%5C*:(%22Recyclage%22)&amp;page=1&amp;nb=10&amp;tri=pertinence&amp;domaine=theses&amp;avancee=true&amp;fields%5b0%5d%5bvalue%5d=%22Recyclage%22&amp;fields%5b0%5d%5btype%5d=titres&amp;fields%5b1%5d%5bvalue%5d=%22Recyclage%22&amp;fields%5b1%5d%5btype%5d=rameauKeyword&amp;fields%5b2%5d%5bvalue%5d=%22Recyclage%22&amp;fields%5b2%5d%5btype%5d=resumes" TargetMode="External"/><Relationship Id="rId20" Type="http://schemas.openxmlformats.org/officeDocument/2006/relationships/hyperlink" Target="https://theses.fr/resultats?filtres=%255B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29" Type="http://schemas.openxmlformats.org/officeDocument/2006/relationships/hyperlink" Target="https://theses.fr/resultats?filtres=%255Bdatefin%25253D%2525222024%252522~datedebut%25253D%2525222020%252522~Statut%25253D%252522soutenue%252522%255D&amp;q=titres.%5C*:(%22Efficacit%C3%A9+%C3%A9nerg%C3%A9tique%22)+OU+(sujetsRameauLibelle:(%22Efficacit%C3%A9+%C3%A9nerg%C3%A9tique%22)+OU+sujetsRameauPpn:(%22Efficacit%C3%A9+%C3%A9nerg%C3%A9tique%22))+OU+resumes.%5C*:(%22Efficacit%C3%A9+%C3%A9nerg%C3%A9tique%22)&amp;page=1&amp;nb=10&amp;tri=pertinence&amp;domaine=theses&amp;avancee=true&amp;fields%5b0%5d%5bvalue%5d=%22Efficacit%C3%A9+%C3%A9nerg%C3%A9tique%22&amp;fields%5b0%5d%5btype%5d=titres&amp;fields%5b1%5d%5bvalue%5d=%22Efficacit%C3%A9+%C3%A9nerg%C3%A9tique%22&amp;fields%5b1%5d%5btype%5d=rameauKeyword&amp;fields%5b2%5d%5bvalue%5d=%22Efficacit%C3%A9+%C3%A9nerg%C3%A9tique%22&amp;fields%5b2%5d%5btype%5d=resum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heses.fr/resultats?filtres=%255Bdatefin%25253D%2525222024%252522~datedebut%25253D%2525222020%252522~Statut%25253D%252522soutenue%252522%255D&amp;q=titres.%5C*:(%22Intelligence+artificielle%22)+OU+(sujetsRameauLibelle:(%22Intelligence+artificielle%22)+OU+sujetsRameauPpn:(%22Intelligence+artificielle%22))+OU+resumes.%5C*:(%22Intelligence+artificielle%22)&amp;page=1&amp;nb=10&amp;tri=pertinence&amp;domaine=theses&amp;avancee=true&amp;fields%5b0%5d%5bvalue%5d=%22Intelligence+artificielle%22&amp;fields%5b0%5d%5btype%5d=titres&amp;fields%5b1%5d%5bvalue%5d=%22Intelligence+artificielle%22&amp;fields%5b1%5d%5btype%5d=rameauKeyword&amp;fields%5b2%5d%5bvalue%5d=%22Intelligence+artificielle%22&amp;fields%5b2%5d%5btype%5d=resumes" TargetMode="External"/><Relationship Id="rId11" Type="http://schemas.openxmlformats.org/officeDocument/2006/relationships/hyperlink" Target="https://theses.fr/resultats?filtres=%255Bdatefin%25253D%2525222024%252522~datedebut%25253D%2525222020%252522~Statut%25253D%252522soutenue%252522%255D&amp;q=titres.%5C*:(%22Batteries%22)+OU+(sujetsRameauLibelle:(%22Batteries%22)+OU+sujetsRameauPpn:(%22Batteries%22))+OU+resumes.%5C*:(%22Batteries%22)&amp;page=1&amp;nb=10&amp;tri=pertinence&amp;domaine=theses&amp;avancee=true&amp;fields%5b0%5d%5bvalue%5d=%22Batteries%22&amp;fields%5b0%5d%5btype%5d=titres&amp;fields%5b1%5d%5bvalue%5d=%22Batteries%22&amp;fields%5b1%5d%5btype%5d=rameauKeyword&amp;fields%5b2%5d%5bvalue%5d=%22Batteries%22&amp;fields%5b2%5d%5btype%5d=resumes" TargetMode="External"/><Relationship Id="rId24" Type="http://schemas.openxmlformats.org/officeDocument/2006/relationships/hyperlink" Target="https://theses.fr/resultats?filtres=%25255BStatut%2525253D%25252522soutenue%25252522%25255D&amp;q=titres.%255C*:(%2522R%C3%A9alit%C3%A9+virtuelle%2522)+OU+(sujetsRameauLibelle:(%2522R%C3%A9alit%C3%A9+virtuelle%2522)+OU+sujetsRameauPpn:(%2522R%C3%A9alit%C3%A9+virtuelle%2522))+OU+resumes.%255C*:(%2522R%C3%A9alit%C3%A9+virtuelle%2522)&amp;page=1&amp;nb=10&amp;tri=pertinence&amp;domaine=theses&amp;avancee=true&amp;fields%255b0%255d%255bvalue%255d=%2522R%C3%A9alit%C3%A9+virtuelle%2522&amp;fields%255b0%255d%255btype%255d=titres&amp;fields%255b1%255d%255bvalue%255d=%2522R%C3%A9alit%C3%A9+virtuelle%2522&amp;fields%255b1%255d%255btype%255d=rameauKeyword&amp;fields%255b2%255d%255bvalue%255d=%2522R%C3%A9alit%C3%A9+virtuelle%2522&amp;fields%255b2%255d%255btype%255d=resumes" TargetMode="External"/><Relationship Id="rId5" Type="http://schemas.openxmlformats.org/officeDocument/2006/relationships/hyperlink" Target="https://theses.fr/resultats?filtres=%255BStatut%25253D%252522soutenue%252522%255D&amp;q=titres.%5C*:(%22Intelligence+artificielle%22)+OU+(sujetsRameauLibelle:(%22Intelligence+artificielle%22)+OU+sujetsRameauPpn:(%22Intelligence+artificielle%22))+OU+resumes.%5C*:(%22Intelligence+artificielle%22)&amp;page=1&amp;nb=10&amp;tri=pertinence&amp;domaine=theses&amp;avancee=true&amp;fields%5b0%5d%5bvalue%5d=%22Intelligence+artificielle%22&amp;fields%5b0%5d%5btype%5d=titres&amp;fields%5b1%5d%5bvalue%5d=%22Intelligence+artificielle%22&amp;fields%5b1%5d%5btype%5d=rameauKeyword&amp;fields%5b2%5d%5bvalue%5d=%22Intelligence+artificielle%22&amp;fields%5b2%5d%5btype%5d=resumes" TargetMode="External"/><Relationship Id="rId15" Type="http://schemas.openxmlformats.org/officeDocument/2006/relationships/hyperlink" Target="https://theses.fr/resultats?filtres=%255Bdatefin%25253D%2525222024%252522~datedebut%25253D%2525222020%252522~Statut%25253D%252522soutenue%252522%255D&amp;q=titres.%5C*:(%22D%C3%A9veloppement+durable%22)+OU+(sujetsRameauLibelle:(%22D%C3%A9veloppement+durable%22)+OU+sujetsRameauPpn:(%22D%C3%A9veloppement+durable%22))+OU+resumes.%5C*:(%22D%C3%A9veloppement+durable%22)&amp;page=1&amp;nb=10&amp;tri=pertinence&amp;domaine=theses&amp;avancee=true&amp;fields%5b0%5d%5bvalue%5d=%22D%C3%A9veloppement+durable%22&amp;fields%5b0%5d%5btype%5d=titres&amp;fields%5b1%5d%5bvalue%5d=%22D%C3%A9veloppement+durable%22&amp;fields%5b1%5d%5btype%5d=rameauKeyword&amp;fields%5b2%5d%5bvalue%5d=%22D%C3%A9veloppement+durable%22&amp;fields%5b2%5d%5btype%5d=resumes" TargetMode="External"/><Relationship Id="rId23" Type="http://schemas.openxmlformats.org/officeDocument/2006/relationships/hyperlink" Target="https://theses.fr/resultats?filtres=%255Bdatefin%25253D%2525222024%252522~datedebut%25253D%2525222020%252522~Statut%25253D%252522soutenue%252522%255D&amp;q=titres.%5C*:(%22T%C3%A9l%C3%A9phone%22)+OU+(sujetsRameauLibelle:(%22T%C3%A9l%C3%A9phone%22)+OU+sujetsRameauPpn:(%22T%C3%A9l%C3%A9phone%22))+OU+resumes.%5C*:(%22T%C3%A9l%C3%A9phone%22)&amp;page=1&amp;nb=10&amp;tri=pertinence&amp;domaine=theses&amp;avancee=true&amp;fields%5b0%5d%5bvalue%5d=%22T%C3%A9l%C3%A9phone%22&amp;fields%5b0%5d%5btype%5d=titres&amp;fields%5b1%5d%5bvalue%5d=%22T%C3%A9l%C3%A9phone%22&amp;fields%5b1%5d%5btype%5d=rameauKeyword&amp;fields%5b2%5d%5bvalue%5d=%22T%C3%A9l%C3%A9phone%22&amp;fields%5b2%5d%5btype%5d=resumes" TargetMode="External"/><Relationship Id="rId28" Type="http://schemas.openxmlformats.org/officeDocument/2006/relationships/hyperlink" Target="https://theses.fr/resultats?filtres=%25255BStatut%2525253D%25252522soutenue%25252522%25255D&amp;q=titres.%255C*:(%2522Efficacit%C3%A9+%C3%A9nerg%C3%A9tique%2522)+OU+(sujetsRameauLibelle:(%2522Efficacit%C3%A9+%C3%A9nerg%C3%A9tique%2522)+OU+sujetsRameauPpn:(%2522Efficacit%C3%A9+%C3%A9nerg%C3%A9tique%2522))+OU+resumes.%255C*:(%2522Efficacit%C3%A9+%C3%A9nerg%C3%A9tique%2522)&amp;page=1&amp;nb=10&amp;tri=pertinence&amp;domaine=theses&amp;avancee=true&amp;fields%255b0%255d%255bvalue%255d=%2522Efficacit%C3%A9+%C3%A9nerg%C3%A9tique%2522&amp;fields%255b0%255d%255btype%255d=titres&amp;fields%255b1%255d%255bvalue%255d=%2522Efficacit%C3%A9+%C3%A9nerg%C3%A9tique%2522&amp;fields%255b1%255d%255btype%255d=rameauKeyword&amp;fields%255b2%255d%255bvalue%255d=%2522Efficacit%C3%A9+%C3%A9nerg%C3%A9tique%2522&amp;fields%255b2%255d%255btype%255d=resumes" TargetMode="External"/><Relationship Id="rId10" Type="http://schemas.openxmlformats.org/officeDocument/2006/relationships/hyperlink" Target="https://theses.fr/resultats?filtres=%255BStatut%25253D%252522soutenue%252522%255D&amp;q=titres.%5C*:(%22Batteries%22)+OU+(sujetsRameauLibelle:(%22Batteries%22)+OU+sujetsRameauPpn:(%22Batteries%22))+OU+resumes.%5C*:(%22Batteries%22)&amp;page=1&amp;nb=10&amp;tri=pertinence&amp;domaine=theses&amp;avancee=true&amp;fields%5b0%5d%5bvalue%5d=%22Batteries%22&amp;fields%5b0%5d%5btype%5d=titres&amp;fields%5b1%5d%5bvalue%5d=%22Batteries%22&amp;fields%5b1%5d%5btype%5d=rameauKeyword&amp;fields%5b2%5d%5bvalue%5d=%22Batteries%22&amp;fields%5b2%5d%5btype%5d=resumes" TargetMode="External"/><Relationship Id="rId19" Type="http://schemas.openxmlformats.org/officeDocument/2006/relationships/hyperlink" Target="https://theses.fr/resultats?filtres=%255Bdatefin%25253D%2525222024%252522~datedebut%25253D%2525222020%252522~Statut%25253D%252522soutenue%252522%255D&amp;q=titres.%5C*:(%22Nouveaux+mat%C3%A9riaux%22)+OU+(sujetsRameauLibelle:(%22Nouveaux+mat%C3%A9riaux%22)+OU+sujetsRameauPpn:(%22Nouveaux+mat%C3%A9riaux%22))+OU+resumes.%5C*:(%22Nouveaux+mat%C3%A9riaux%22)&amp;page=1&amp;nb=10&amp;tri=pertinence&amp;domaine=theses&amp;avancee=true&amp;fields%5b0%5d%5bvalue%5d=%22Nouveaux+mat%C3%A9riaux%22&amp;fields%5b0%5d%5btype%5d=titres&amp;fields%5b1%5d%5bvalue%5d=%22Nouveaux+mat%C3%A9riaux%22&amp;fields%5b1%5d%5btype%5d=rameauKeyword&amp;fields%5b2%5d%5bvalue%5d=%22Nouveaux+mat%C3%A9riaux%22&amp;fields%5b2%5d%5btype%5d=resumes" TargetMode="External"/><Relationship Id="rId4" Type="http://schemas.openxmlformats.org/officeDocument/2006/relationships/hyperlink" Target="https://theses.fr/resultats?filtres=%255Bdatefin%25253D%2525222024%252522~datedebut%25253D%2525222020%252522~Statut%25253D%252522soutenue%252522%255D&amp;q=titres.%5C*:(%22Internet%22)+OU+(sujetsRameauLibelle:(%22Internet%22)+OU+sujetsRameauPpn:(%22Internet%22))+OU+resumes.%5C*:(%22Internet%22)&amp;page=1&amp;nb=10&amp;tri=pertinence&amp;domaine=theses&amp;avancee=true&amp;fields%5b0%5d%5bvalue%5d=%22Internet%22&amp;fields%5b0%5d%5btype%5d=titres&amp;fields%5b1%5d%5bvalue%5d=%22Internet%22&amp;fields%5b1%5d%5btype%5d=rameauKeyword&amp;fields%5b2%5d%5bvalue%5d=%22Internet%22&amp;fields%5b2%5d%5btype%5d=resumes" TargetMode="External"/><Relationship Id="rId9" Type="http://schemas.openxmlformats.org/officeDocument/2006/relationships/hyperlink" Target="https://theses.fr/resultats?filtres=%255Bdatefin%25253D%2525222024%252522~datedebut%25253D%2525222020%252522~Statut%25253D%252522soutenue%252522%255D&amp;q=titres.%5C*:(%22Biomasse%22)+OU+(sujetsRameauLibelle:(%22Biomasse%22)+OU+sujetsRameauPpn:(%22Biomasse%22))+OU+resumes.%5C*:(%22Biomasse%22)&amp;page=1&amp;nb=10&amp;tri=pertinence&amp;domaine=theses&amp;avancee=true&amp;fields%5b0%5d%5bvalue%5d=%22Biomasse%22&amp;fields%5b0%5d%5btype%5d=titres&amp;fields%5b1%5d%5bvalue%5d=%22Biomasse%22&amp;fields%5b1%5d%5btype%5d=rameauKeyword&amp;fields%5b2%5d%5bvalue%5d=%22Biomasse%22&amp;fields%5b2%5d%5btype%5d=resumes" TargetMode="External"/><Relationship Id="rId14" Type="http://schemas.openxmlformats.org/officeDocument/2006/relationships/hyperlink" Target="https://theses.fr/resultats?filtres=%255BStatut%25253D%252522soutenue%252522%255D&amp;q=titres.%5C*:(%22D%C3%A9veloppement+durable%22)+OU+(sujetsRameauLibelle:(%22D%C3%A9veloppement+durable%22)+OU+sujetsRameauPpn:(%22D%C3%A9veloppement+durable%22))+OU+resumes.%5C*:(%22D%C3%A9veloppement+durable%22)&amp;page=1&amp;nb=10&amp;tri=pertinence&amp;domaine=theses&amp;avancee=true&amp;fields%5b0%5d%5bvalue%5d=%22D%C3%A9veloppement+durable%22&amp;fields%5b0%5d%5btype%5d=titres&amp;fields%5b1%5d%5bvalue%5d=%22D%C3%A9veloppement+durable%22&amp;fields%5b1%5d%5btype%5d=rameauKeyword&amp;fields%5b2%5d%5bvalue%5d=%22D%C3%A9veloppement+durable%22&amp;fields%5b2%5d%5btype%5d=resumes" TargetMode="External"/><Relationship Id="rId22" Type="http://schemas.openxmlformats.org/officeDocument/2006/relationships/hyperlink" Target="https://theses.fr/resultats?filtres=%255BStatut%25253D%252522soutenue%252522%255D&amp;q=titres.%5C*:(%22T%C3%A9l%C3%A9phone%22)+OU+(sujetsRameauLibelle:(%22T%C3%A9l%C3%A9phone%22)+OU+sujetsRameauPpn:(%22T%C3%A9l%C3%A9phone%22))+OU+resumes.%5C*:(%22T%C3%A9l%C3%A9phone%22)&amp;page=1&amp;nb=10&amp;tri=pertinence&amp;domaine=theses&amp;avancee=true&amp;fields%5b0%5d%5bvalue%5d=%22T%C3%A9l%C3%A9phone%22&amp;fields%5b0%5d%5btype%5d=titres&amp;fields%5b1%5d%5bvalue%5d=%22T%C3%A9l%C3%A9phone%22&amp;fields%5b1%5d%5btype%5d=rameauKeyword&amp;fields%5b2%5d%5bvalue%5d=%22T%C3%A9l%C3%A9phone%22&amp;fields%5b2%5d%5btype%5d=resumes" TargetMode="External"/><Relationship Id="rId27" Type="http://schemas.openxmlformats.org/officeDocument/2006/relationships/hyperlink" Target="https://theses.fr/resultats?filtres=%255Bdatefin%25253D%2525222024%252522~datedebut%25253D%2525222020%252522~Statut%25253D%252522soutenue%252522%255D&amp;q=titres.%5C*:(%22Eoliennes%22)+OU+(sujetsRameauLibelle:(%22Eoliennes%22)+OU+sujetsRameauPpn:(%22Eoliennes%22))+OU+resumes.%5C*:(%22Eoliennes%22)&amp;page=1&amp;nb=10&amp;tri=pertinence&amp;domaine=theses&amp;avancee=true&amp;fields%5b0%5d%5bvalue%5d=%22Eoliennes%22&amp;fields%5b0%5d%5btype%5d=titres&amp;fields%5b1%5d%5bvalue%5d=%22Eoliennes%22&amp;fields%5b1%5d%5btype%5d=rameauKeyword&amp;fields%5b2%5d%5bvalue%5d=%22Eoliennes%22&amp;fields%5b2%5d%5btype%5d=resumes" TargetMode="Externa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hyperlink" Target="https://theses.fr/resultats?filtres=%255Bdatefin%25253D%2525222024%252522~datedebut%25253D%2525222020%252522~Statut%25253D%252522soutenue%252522%255D&amp;q=titres.%5C*:(%22V%C3%A9hicule+autonome%22)+OU+(sujetsRameauLibelle:(%22V%C3%A9hicule+autonome%22)+OU+sujetsRameauPpn:(%22V%C3%A9hicule+autonome%22))+OU+resumes.%5C*:(%22V%C3%A9hicule+autonome%22)&amp;page=1&amp;nb=10&amp;tri=pertinence&amp;domaine=theses&amp;avancee=true&amp;fields%5b0%5d%5bvalue%5d=%22V%C3%A9hicule+autonome%22&amp;fields%5b0%5d%5btype%5d=titres&amp;fields%5b1%5d%5bvalue%5d=%22V%C3%A9hicule+autonome%22&amp;fields%5b1%5d%5btype%5d=rameauKeyword&amp;fields%5b2%5d%5bvalue%5d=%22V%C3%A9hicule+autonome%22&amp;fields%5b2%5d%5btype%5d=resumes" TargetMode="External"/><Relationship Id="rId18" Type="http://schemas.openxmlformats.org/officeDocument/2006/relationships/hyperlink" Target="https://theses.fr/resultats?filtres=%255BStatut%25253D%252522soutenue%252522%255D&amp;q=titres.%5C*:(%22Gestion+de+l%27%C3%A9nergie%22)+OU+(sujetsRameauLibelle:(%22Gestion+de+l%27%C3%A9nergie%22)+OU+sujetsRameauPpn:(%22Gestion+de+l%27%C3%A9nergie%22))+OU+resumes.%5C*:(%22Gestion+de+l%27%C3%A9nergie%22)&amp;page=1&amp;nb=10&amp;tri=pertinence&amp;domaine=theses&amp;avancee=true&amp;fields%5b0%5d%5bvalue%5d=%22Gestion+de+l%27%C3%A9nergie%22&amp;fields%5b0%5d%5btype%5d=titres&amp;fields%5b1%5d%5bvalue%5d=%22Gestion+de+l%27%C3%A9nergie%22&amp;fields%5b1%5d%5btype%5d=rameauKeyword&amp;fields%5b2%5d%5bvalue%5d=%22Gestion+de+l%27%C3%A9nergie%22&amp;fields%5b2%5d%5btype%5d=resumes" TargetMode="External"/><Relationship Id="rId26" Type="http://schemas.openxmlformats.org/officeDocument/2006/relationships/hyperlink" Target="https://theses.fr/resultats?filtres=%255BStatut%25253D%252522soutenue%252522%255D&amp;q=titres.%5C*:(%22ecoconception%22)+OU+(sujetsRameauLibelle:(%22ecoconception%22)+OU+sujetsRameauPpn:(%22ecoconception%22))+OU+resumes.%5C*:(%22ecoconception%22)&amp;page=1&amp;nb=10&amp;tri=pertinence&amp;domaine=theses&amp;avancee=true&amp;fields%5b0%5d%5bvalue%5d=%22ecoconception%22&amp;fields%5b0%5d%5btype%5d=titres&amp;fields%5b1%5d%5bvalue%5d=%22ecoconception%22&amp;fields%5b1%5d%5btype%5d=rameauKeyword&amp;fields%5b2%5d%5bvalue%5d=%22ecoconception%22&amp;fields%5b2%5d%5btype%5d=resumes" TargetMode="External"/><Relationship Id="rId39" Type="http://schemas.openxmlformats.org/officeDocument/2006/relationships/hyperlink" Target="https://theses.fr/resultats?filtres=%255Bdatefin%25253D%2525222024%252522~datedebut%25253D%2525222020%252522%255D&amp;q=titres.%5C*:(%22Route+intelligente%22)+OU+(sujetsRameauLibelle:(%22Route+intelligente%22)+OU+sujetsRameauPpn:(%22Route+intelligente%22))+OU+resumes.%5C*:(%22Route+intelligente%22)&amp;page=1&amp;nb=10&amp;tri=pertinence&amp;domaine=theses&amp;avancee=true&amp;fields%5b0%5d%5bvalue%5d=%22Route+intelligente%22&amp;fields%5b0%5d%5btype%5d=titres&amp;fields%5b1%5d%5bvalue%5d=%22Route+intelligente%22&amp;fields%5b1%5d%5btype%5d=rameauKeyword&amp;fields%5b2%5d%5bvalue%5d=%22Route+intelligente%22&amp;fields%5b2%5d%5btype%5d=resumes" TargetMode="External"/><Relationship Id="rId21" Type="http://schemas.openxmlformats.org/officeDocument/2006/relationships/hyperlink" Target="https://theses.fr/resultats?filtres=%255Bdatefin%25253D%2525222024%252522~datedebut%25253D%2525222020%252522~Statut%25253D%252522soutenue%252522%255D&amp;q=titres.%5C*:(%22Isolation+thermique%22)+OU+(sujetsRameauLibelle:(%22Isolation+thermique%22)+OU+sujetsRameauPpn:(%22Isolation+thermique%22))+OU+resumes.%5C*:(%22Isolation+thermique%22)&amp;page=1&amp;nb=10&amp;tri=pertinence&amp;domaine=theses&amp;avancee=true&amp;fields%5b0%5d%5bvalue%5d=%22Isolation+thermique%22&amp;fields%5b0%5d%5btype%5d=titres&amp;fields%5b1%5d%5bvalue%5d=%22Isolation+thermique%22&amp;fields%5b1%5d%5btype%5d=rameauKeyword&amp;fields%5b2%5d%5bvalue%5d=%22Isolation+thermique%22&amp;fields%5b2%5d%5btype%5d=resumes" TargetMode="External"/><Relationship Id="rId34" Type="http://schemas.openxmlformats.org/officeDocument/2006/relationships/hyperlink" Target="https://theses.fr/resultats?filtres=%255BStatut%25253D%252522soutenue%252522%255D&amp;q=titres.%5C*:(%22Isolation+acoustique%22)+OU+(sujetsRameauLibelle:(%22Isolation+acoustique%22)+OU+sujetsRameauPpn:(%22Isolation+acoustique%22))+OU+resumes.%5C*:(%22Isolation+acoustique%22)&amp;page=1&amp;nb=10&amp;tri=pertinence&amp;domaine=theses&amp;avancee=true&amp;fields%5b0%5d%5bvalue%5d=%22Isolation+acoustique%22&amp;fields%5b0%5d%5btype%5d=titres&amp;fields%5b1%5d%5bvalue%5d=%22Isolation+acoustique%22&amp;fields%5b1%5d%5btype%5d=rameauKeyword&amp;fields%5b2%5d%5bvalue%5d=%22Isolation+acoustique%22&amp;fields%5b2%5d%5btype%5d=resumes" TargetMode="External"/><Relationship Id="rId7" Type="http://schemas.openxmlformats.org/officeDocument/2006/relationships/hyperlink" Target="https://theses.fr/resultats?filtres=%255Bdatefin%25253D%2525222024%252522~datedebut%25253D%2525222020%252522~Statut%25253D%252522soutenu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2" Type="http://schemas.openxmlformats.org/officeDocument/2006/relationships/hyperlink" Target="https://theses.fr/resultats?filtres=%255BStatut%25253D%252522soutenue%252522%255D&amp;q=titres.%5C*:(%22V%C3%A9hicule+autonome%22)+OU+(sujetsRameauLibelle:(%22V%C3%A9hicule+autonome%22)+OU+sujetsRameauPpn:(%22V%C3%A9hicule+autonome%22))+OU+resumes.%5C*:(%22V%C3%A9hicule+autonome%22)&amp;page=1&amp;nb=10&amp;tri=pertinence&amp;domaine=theses&amp;avancee=true&amp;fields%5b0%5d%5bvalue%5d=%22V%C3%A9hicule+autonome%22&amp;fields%5b0%5d%5btype%5d=titres&amp;fields%5b1%5d%5bvalue%5d=%22V%C3%A9hicule+autonome%22&amp;fields%5b1%5d%5btype%5d=rameauKeyword&amp;fields%5b2%5d%5bvalue%5d=%22V%C3%A9hicule+autonome%22&amp;fields%5b2%5d%5btype%5d=resumes" TargetMode="External"/><Relationship Id="rId17" Type="http://schemas.openxmlformats.org/officeDocument/2006/relationships/hyperlink" Target="https://theses.fr/resultats?filtres=%255Bdatefin%25253D%2525222024%252522~datedebut%25253D%2525222020%252522~Statut%25253D%252522soutenue%252522%255D&amp;q=titres.%5C*:(%22Stockage+de+l%27%C3%A9nergie%22)+OU+(sujetsRameauLibelle:(%22Stockage+de+l%27%C3%A9nergie%22)+OU+sujetsRameauPpn:(%22Stockage+de+l%27%C3%A9nergie%22))+OU+resumes.%5C*:(%22Stockage+de+l%27%C3%A9nergie%22)&amp;page=1&amp;nb=10&amp;tri=pertinence&amp;domaine=theses&amp;avancee=true&amp;fields%5b0%5d%5bvalue%5d=%22Stockage+de+l%27%C3%A9nergie%22&amp;fields%5b0%5d%5btype%5d=titres&amp;fields%5b1%5d%5bvalue%5d=%22Stockage+de+l%27%C3%A9nergie%22&amp;fields%5b1%5d%5btype%5d=rameauKeyword&amp;fields%5b2%5d%5bvalue%5d=%22Stockage+de+l%27%C3%A9nergie%22&amp;fields%5b2%5d%5btype%5d=resumes" TargetMode="External"/><Relationship Id="rId25" Type="http://schemas.openxmlformats.org/officeDocument/2006/relationships/hyperlink" Target="https://theses.fr/resultats?filtres=%255Bdatefin%25253D%2525222024%252522~datedebut%25253D%2525222020%252522~Statut%25253D%252522soutenue%252522%255D&amp;q=titres.%5C*:(%22Jumeaux+num%C3%A9riques%22)+OU+(sujetsRameauLibelle:(%22Jumeaux+num%C3%A9riques%22)+OU+sujetsRameauPpn:(%22Jumeaux+num%C3%A9riques%22))+OU+resumes.%5C*:(%22Jumeaux+num%C3%A9riques%22)&amp;page=1&amp;nb=10&amp;tri=pertinence&amp;domaine=theses&amp;avancee=true&amp;fields%5b0%5d%5bvalue%5d=%22Jumeaux+num%C3%A9riques%22&amp;fields%5b0%5d%5btype%5d=titres&amp;fields%5b1%5d%5bvalue%5d=%22Jumeaux+num%C3%A9riques%22&amp;fields%5b1%5d%5btype%5d=rameauKeyword&amp;fields%5b2%5d%5bvalue%5d=%22Jumeaux+num%C3%A9riques%22&amp;fields%5b2%5d%5btype%5d=resumes" TargetMode="External"/><Relationship Id="rId33" Type="http://schemas.openxmlformats.org/officeDocument/2006/relationships/hyperlink" Target="https://theses.fr/resultats?filtres=%255Bdatefin%25253D%2525222024%252522~datedebut%25253D%2525222020%252522~Statut%25253D%252522soutenue%252522%255D&amp;q=titres.%5C*:(%22Cybers%C3%A9curit%C3%A9%22)+OU+(sujetsRameauLibelle:(%22Cybers%C3%A9curit%C3%A9%22)+OU+sujetsRameauPpn:(%22Cybers%C3%A9curit%C3%A9%22))+OU+resumes.%5C*:(%22Cybers%C3%A9curit%C3%A9%22)&amp;page=1&amp;nb=10&amp;tri=pertinence&amp;domaine=theses&amp;avancee=true&amp;fields%5b0%5d%5bvalue%5d=%22Cybers%C3%A9curit%C3%A9%22&amp;fields%5b0%5d%5btype%5d=titres&amp;fields%5b1%5d%5bvalue%5d=%22Cybers%C3%A9curit%C3%A9%22&amp;fields%5b1%5d%5btype%5d=rameauKeyword&amp;fields%5b2%5d%5bvalue%5d=%22Cybers%C3%A9curit%C3%A9%22&amp;fields%5b2%5d%5btype%5d=resumes" TargetMode="External"/><Relationship Id="rId38" Type="http://schemas.openxmlformats.org/officeDocument/2006/relationships/hyperlink" Target="https://theses.fr/resultats?filtres=%255BStatut%25253D%252522soutenue%252522%255D&amp;q=titres.%5C*:(%22Route+intelligente%22)+OU+(sujetsRameauLibelle:(%22Route+intelligente%22)+OU+sujetsRameauPpn:(%22Route+intelligente%22))+OU+resumes.%5C*:(%22Route+intelligente%22)&amp;page=1&amp;nb=10&amp;tri=pertinence&amp;domaine=theses&amp;avancee=true&amp;fields%5b0%5d%5bvalue%5d=%22Route+intelligente%22&amp;fields%5b0%5d%5btype%5d=titres&amp;fields%5b1%5d%5bvalue%5d=%22Route+intelligente%22&amp;fields%5b1%5d%5btype%5d=rameauKeyword&amp;fields%5b2%5d%5bvalue%5d=%22Route+intelligente%22&amp;fields%5b2%5d%5btype%5d=resumes" TargetMode="External"/><Relationship Id="rId2" Type="http://schemas.openxmlformats.org/officeDocument/2006/relationships/hyperlink" Target="https://theses.fr/resultats?filtres=%255BStatut%25253D%252522soutenue%252522%255D&amp;q=titres.%5C*:(%22v%C3%A9hicule+%C3%A9lectrique%22)+OU+(sujetsRameauLibelle:(%22v%C3%A9hicule+%C3%A9lectrique%22)+OU+sujetsRameauPpn:(%22v%C3%A9hicule+%C3%A9lectrique%22))+OU+resumes.%5C*:(%22v%C3%A9hicule+%C3%A9lectrique%22)&amp;page=1&amp;nb=10&amp;tri=pertinence&amp;domaine=theses&amp;avancee=true&amp;fields%5b0%5d%5bvalue%5d=%22v%C3%A9hicule+%C3%A9lectrique%22&amp;fields%5b0%5d%5btype%5d=titres&amp;fields%5b1%5d%5bvalue%5d=%22v%C3%A9hicule+%C3%A9lectrique%22&amp;fields%5b1%5d%5btype%5d=rameauKeyword&amp;fields%5b2%5d%5bvalue%5d=%22v%C3%A9hicule+%C3%A9lectrique%22&amp;fields%5b2%5d%5btype%5d=resumes" TargetMode="External"/><Relationship Id="rId16" Type="http://schemas.openxmlformats.org/officeDocument/2006/relationships/hyperlink" Target="https://theses.fr/resultats?filtres=%255BStatut%25253D%252522soutenue%252522%255D&amp;q=titres.%5C*:(%22Stockage+de+l%27%C3%A9nergie%22)+OU+(sujetsRameauLibelle:(%22Stockage+de+l%27%C3%A9nergie%22)+OU+sujetsRameauPpn:(%22Stockage+de+l%27%C3%A9nergie%22))+OU+resumes.%5C*:(%22Stockage+de+l%27%C3%A9nergie%22)&amp;page=1&amp;nb=10&amp;tri=pertinence&amp;domaine=theses&amp;avancee=true&amp;fields%5b0%5d%5bvalue%5d=%22Stockage+de+l%27%C3%A9nergie%22&amp;fields%5b0%5d%5btype%5d=titres&amp;fields%5b1%5d%5bvalue%5d=%22Stockage+de+l%27%C3%A9nergie%22&amp;fields%5b1%5d%5btype%5d=rameauKeyword&amp;fields%5b2%5d%5bvalue%5d=%22Stockage+de+l%27%C3%A9nergie%22&amp;fields%5b2%5d%5btype%5d=resumes" TargetMode="External"/><Relationship Id="rId20" Type="http://schemas.openxmlformats.org/officeDocument/2006/relationships/hyperlink" Target="https://theses.fr/resultats?filtres=%255BStatut%25253D%252522soutenue%252522%255D&amp;q=titres.%5C*:(%22Isolation+thermique%22)+OU+(sujetsRameauLibelle:(%22Isolation+thermique%22)+OU+sujetsRameauPpn:(%22Isolation+thermique%22))+OU+resumes.%5C*:(%22Isolation+thermique%22)&amp;page=1&amp;nb=10&amp;tri=pertinence&amp;domaine=theses&amp;avancee=true&amp;fields%5b0%5d%5bvalue%5d=%22Isolation+thermique%22&amp;fields%5b0%5d%5btype%5d=titres&amp;fields%5b1%5d%5bvalue%5d=%22Isolation+thermique%22&amp;fields%5b1%5d%5btype%5d=rameauKeyword&amp;fields%5b2%5d%5bvalue%5d=%22Isolation+thermique%22&amp;fields%5b2%5d%5btype%5d=resumes" TargetMode="External"/><Relationship Id="rId29" Type="http://schemas.openxmlformats.org/officeDocument/2006/relationships/hyperlink" Target="https://theses.fr/resultats?filtres=%255Bdatefin%25253D%2525222024%252522~datedebut%25253D%2525222020%252522~Statut%25253D%252522soutenue%252522%255D&amp;q=titres.%5C*:(%22Panneaux+solaires%22)+OU+(sujetsRameauLibelle:(%22Panneaux+solaires%22)+OU+sujetsRameauPpn:(%22Panneaux+solaires%22))+OU+resumes.%5C*:(%22Panneaux+solaires%22)&amp;page=1&amp;nb=10&amp;tri=pertinence&amp;domaine=theses&amp;avancee=true&amp;fields%5b0%5d%5bvalue%5d=%22Panneaux+solaires%22&amp;fields%5b0%5d%5btype%5d=titres&amp;fields%5b1%5d%5bvalue%5d=%22Panneaux+solaires%22&amp;fields%5b1%5d%5btype%5d=rameauKeyword&amp;fields%5b2%5d%5bvalue%5d=%22Panneaux+solaires%22&amp;fields%5b2%5d%5btype%5d=resum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heses.fr/resultats?filtres=%255BStatut%25253D%252522soutenu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1" Type="http://schemas.openxmlformats.org/officeDocument/2006/relationships/hyperlink" Target="https://theses.fr/resultats?filtres=%255Bdatefin%25253D%2525222024%252522~datedebut%25253D%2525222020%252522~Statut%25253D%252522soutenue%252522%255D&amp;q=titres.%5C*:(%22Nanotechnologies%22)+OU+(sujetsRameauLibelle:(%22Nanotechnologies%22)+OU+sujetsRameauPpn:(%22Nanotechnologies%22))+OU+resumes.%5C*:(%22Nanotechnologies%22)&amp;page=1&amp;nb=10&amp;tri=pertinence&amp;domaine=theses&amp;avancee=true&amp;fields%5b0%5d%5bvalue%5d=%22Nanotechnologies%22&amp;fields%5b0%5d%5btype%5d=titres&amp;fields%5b1%5d%5bvalue%5d=%22Nanotechnologies%22&amp;fields%5b1%5d%5btype%5d=rameauKeyword&amp;fields%5b2%5d%5bvalue%5d=%22Nanotechnologies%22&amp;fields%5b2%5d%5btype%5d=resumes" TargetMode="External"/><Relationship Id="rId24" Type="http://schemas.openxmlformats.org/officeDocument/2006/relationships/hyperlink" Target="https://theses.fr/resultats?filtres=%255BStatut%25253D%252522soutenue%252522%255D&amp;q=titres.%5C*:(%22Jumeaux+num%C3%A9riques%22)+OU+(sujetsRameauLibelle:(%22Jumeaux+num%C3%A9riques%22)+OU+sujetsRameauPpn:(%22Jumeaux+num%C3%A9riques%22))+OU+resumes.%5C*:(%22Jumeaux+num%C3%A9riques%22)&amp;page=1&amp;nb=10&amp;tri=pertinence&amp;domaine=theses&amp;avancee=true&amp;fields%5b0%5d%5bvalue%5d=%22Jumeaux+num%C3%A9riques%22&amp;fields%5b0%5d%5btype%5d=titres&amp;fields%5b1%5d%5bvalue%5d=%22Jumeaux+num%C3%A9riques%22&amp;fields%5b1%5d%5btype%5d=rameauKeyword&amp;fields%5b2%5d%5bvalue%5d=%22Jumeaux+num%C3%A9riques%22&amp;fields%5b2%5d%5btype%5d=resumes" TargetMode="External"/><Relationship Id="rId32" Type="http://schemas.openxmlformats.org/officeDocument/2006/relationships/hyperlink" Target="https://theses.fr/resultats?filtres=%25255BStatut%2525253D%25252522soutenue%25252522%25255D&amp;q=titres.%255C*:(%2522Cybers%C3%A9curit%C3%A9%2522)+OU+(sujetsRameauLibelle:(%2522Cybers%C3%A9curit%C3%A9%2522)+OU+sujetsRameauPpn:(%2522Cybers%C3%A9curit%C3%A9%2522))+OU+resumes.%255C*:(%2522Cybers%C3%A9curit%C3%A9%2522)&amp;page=1&amp;nb=10&amp;tri=pertinence&amp;domaine=theses&amp;avancee=true&amp;fields%255b0%255d%255bvalue%255d=%2522Cybers%C3%A9curit%C3%A9%2522&amp;fields%255b0%255d%255btype%255d=titres&amp;fields%255b1%255d%255bvalue%255d=%2522Cybers%C3%A9curit%C3%A9%2522&amp;fields%255b1%255d%255btype%255d=rameauKeyword&amp;fields%255b2%255d%255bvalue%255d=%2522Cybers%C3%A9curit%C3%A9%2522&amp;fields%255b2%255d%255btype%255d=resumes" TargetMode="External"/><Relationship Id="rId37" Type="http://schemas.openxmlformats.org/officeDocument/2006/relationships/hyperlink" Target="https://theses.fr/resultats?filtres=%255Bdatefin%25253D%2525222024%252522~datedebut%25253D%2525222020%252522~Statut%25253D%252522soutenue%252522%255D&amp;q=titres.%5C*:(%22B%C3%A2timent+intelligent%22)+OU+(sujetsRameauLibelle:(%22B%C3%A2timent+intelligent%22)+OU+sujetsRameauPpn:(%22B%C3%A2timent+intelligent%22))+OU+resumes.%5C*:(%22B%C3%A2timent+intelligent%22)&amp;page=1&amp;nb=10&amp;tri=pertinence&amp;domaine=theses&amp;avancee=true&amp;fields%5b0%5d%5bvalue%5d=%22B%C3%A2timent+intelligent%22&amp;fields%5b0%5d%5btype%5d=titres&amp;fields%5b1%5d%5bvalue%5d=%22B%C3%A2timent+intelligent%22&amp;fields%5b1%5d%5btype%5d=rameauKeyword&amp;fields%5b2%5d%5bvalue%5d=%22B%C3%A2timent+intelligent%22&amp;fields%5b2%5d%5btype%5d=resumes" TargetMode="External"/><Relationship Id="rId5" Type="http://schemas.openxmlformats.org/officeDocument/2006/relationships/hyperlink" Target="https://theses.fr/resultats?filtres=%255Bdatefin%25253D%2525222024%252522~datedebut%25253D%2525222020%252522~Statut%25253D%252522soutenue%252522%255D&amp;q=titres.%5C*:(%22Fabrication+additive%22)+OU+(sujetsRameauLibelle:(%22Fabrication+additive%22)+OU+sujetsRameauPpn:(%22Fabrication+additive%22))+OU+resumes.%5C*:(%22Fabrication+additive%22)&amp;page=1&amp;nb=10&amp;tri=pertinence&amp;domaine=theses&amp;avancee=true&amp;fields%5b0%5d%5bvalue%5d=%22Fabrication+additive%22&amp;fields%5b0%5d%5btype%5d=titres&amp;fields%5b1%5d%5bvalue%5d=%22Fabrication+additive%22&amp;fields%5b1%5d%5btype%5d=rameauKeyword&amp;fields%5b2%5d%5bvalue%5d=%22Fabrication+additive%22&amp;fields%5b2%5d%5btype%5d=resumes" TargetMode="External"/><Relationship Id="rId15" Type="http://schemas.openxmlformats.org/officeDocument/2006/relationships/hyperlink" Target="https://theses.fr/resultats?filtres=%255Bdatefin%25253D%2525222024%252522~datedebut%25253D%2525222020%252522~Statut%25253D%252522soutenue%252522%255D&amp;q=titres.%5C*:(%22Images+Satellites%22)+OU+(sujetsRameauLibelle:(%22Images+satellites%22)+OU+sujetsRameauPpn:(%22Images+satellites%22))+OU+resumes.%5C*:(%22Images+satellites%22)&amp;page=1&amp;nb=10&amp;tri=pertinence&amp;domaine=theses&amp;avancee=true&amp;fields%5b0%5d%5bvalue%5d=%22Images+Satellites%22&amp;fields%5b0%5d%5btype%5d=titres&amp;fields%5b1%5d%5bvalue%5d=%22Images+satellites%22&amp;fields%5b1%5d%5btype%5d=rameauKeyword&amp;fields%5b2%5d%5bvalue%5d=%22Images+satellites%22&amp;fields%5b2%5d%5btype%5d=resumes" TargetMode="External"/><Relationship Id="rId23" Type="http://schemas.openxmlformats.org/officeDocument/2006/relationships/hyperlink" Target="https://theses.fr/resultats?filtres=%25255Bdatefin%2525253D%252525222024%25252522~datedebut%2525253D%252525222020%25252522~Statut%2525253D%25252522soutenue%25252522%25255D&amp;q=titres.%255C*:(%2522Transition+%C3%A9cologique%2522)+OU+(sujetsRameauLibelle:(%2522Transition+%C3%A9cologique%2522)+OU+sujetsRameauPpn:(%2522Transition+%C3%A9cologique%2522))+OU+resumes.%255C*:(%2522Transition+%C3%A9cologique%2522)&amp;page=1&amp;nb=10&amp;tri=pertinence&amp;domaine=theses&amp;avancee=true&amp;fields%255b0%255d%255bvalue%255d=%2522Transition+%C3%A9cologique%2522&amp;fields%255b0%255d%255btype%255d=titres&amp;fields%255b1%255d%255bvalue%255d=%2522Transition+%C3%A9cologique%2522&amp;fields%255b1%255d%255btype%255d=rameauKeyword&amp;fields%255b2%255d%255bvalue%255d=%2522Transition+%C3%A9cologique%2522&amp;fields%255b2%255d%255btype%255d=resumes" TargetMode="External"/><Relationship Id="rId28" Type="http://schemas.openxmlformats.org/officeDocument/2006/relationships/hyperlink" Target="https://theses.fr/resultats?filtres=%255BStatut%25253D%252522soutenue%252522%255D&amp;q=titres.%5C*:(%22Panneaux+solaires%22)+OU+(sujetsRameauLibelle:(%22Panneaux+solaires%22)+OU+sujetsRameauPpn:(%22Panneaux+solaires%22))+OU+resumes.%5C*:(%22Panneaux+solaires%22)&amp;page=9&amp;nb=10&amp;tri=pertinence&amp;domaine=theses&amp;avancee=true&amp;fields%5b0%5d%5bvalue%5d=%22Panneaux+solaires%22&amp;fields%5b0%5d%5btype%5d=titres&amp;fields%5b1%5d%5bvalue%5d=%22Panneaux+solaires%22&amp;fields%5b1%5d%5btype%5d=rameauKeyword&amp;fields%5b2%5d%5bvalue%5d=%22Panneaux+solaires%22&amp;fields%5b2%5d%5btype%5d=resumes" TargetMode="External"/><Relationship Id="rId36" Type="http://schemas.openxmlformats.org/officeDocument/2006/relationships/hyperlink" Target="https://theses.fr/resultats?filtres=%255BStatut%25253D%252522soutenue%252522%255D&amp;q=titres.%5C*:(%22B%C3%A2timent+intelligent%22)+OU+(sujetsRameauLibelle:(%22B%C3%A2timent+intelligent%22)+OU+sujetsRameauPpn:(%22B%C3%A2timent+intelligent%22))+OU+resumes.%5C*:(%22B%C3%A2timent+intelligent%22)&amp;page=1&amp;nb=10&amp;tri=pertinence&amp;domaine=theses&amp;avancee=true&amp;fields%5b0%5d%5bvalue%5d=%22B%C3%A2timent+intelligent%22&amp;fields%5b0%5d%5btype%5d=titres&amp;fields%5b1%5d%5bvalue%5d=%22B%C3%A2timent+intelligent%22&amp;fields%5b1%5d%5btype%5d=rameauKeyword&amp;fields%5b2%5d%5bvalue%5d=%22B%C3%A2timent+intelligent%22&amp;fields%5b2%5d%5btype%5d=resumes" TargetMode="External"/><Relationship Id="rId10" Type="http://schemas.openxmlformats.org/officeDocument/2006/relationships/hyperlink" Target="https://theses.fr/resultats?filtres=%255BStatut%25253D%252522soutenue%252522%255D&amp;q=titres.%5C*:(%22Nanotechnologies%22)+OU+(sujetsRameauLibelle:(%22Nanotechnologies%22)+OU+sujetsRameauPpn:(%22Nanotechnologies%22))+OU+resumes.%5C*:(%22Nanotechnologies%22)&amp;page=1&amp;nb=10&amp;tri=pertinence&amp;domaine=theses&amp;avancee=true&amp;fields%5b0%5d%5bvalue%5d=%22Nanotechnologies%22&amp;fields%5b0%5d%5btype%5d=titres&amp;fields%5b1%5d%5bvalue%5d=%22Nanotechnologies%22&amp;fields%5b1%5d%5btype%5d=rameauKeyword&amp;fields%5b2%5d%5bvalue%5d=%22Nanotechnologies%22&amp;fields%5b2%5d%5btype%5d=resumes" TargetMode="External"/><Relationship Id="rId19" Type="http://schemas.openxmlformats.org/officeDocument/2006/relationships/hyperlink" Target="https://theses.fr/resultats?filtres=%255BStatut%25253D%252522soutenue%252522~datedebut%25253D%2525222020%252522~datefin%25253D%2525222024%252522%255D&amp;q=titres.%5C*:(%22Gestion+de+l%27%C3%A9nergie%22)+OU+(sujetsRameauLibelle:(%22Gestion+de+l%27%C3%A9nergie%22)+OU+sujetsRameauPpn:(%22Gestion+de+l%27%C3%A9nergie%22))+OU+resumes.%5C*:(%22Gestion+de+l%27%C3%A9nergie%22)&amp;page=1&amp;nb=10&amp;tri=pertinence&amp;domaine=theses&amp;avancee=true&amp;fields%5b0%5d%5bvalue%5d=%22Gestion+de+l%27%C3%A9nergie%22&amp;fields%5b0%5d%5btype%5d=titres&amp;fields%5b1%5d%5bvalue%5d=%22Gestion+de+l%27%C3%A9nergie%22&amp;fields%5b1%5d%5btype%5d=rameauKeyword&amp;fields%5b2%5d%5bvalue%5d=%22Gestion+de+l%27%C3%A9nergie%22&amp;fields%5b2%5d%5btype%5d=resumes" TargetMode="External"/><Relationship Id="rId31" Type="http://schemas.openxmlformats.org/officeDocument/2006/relationships/hyperlink" Target="https://theses.fr/resultats?filtres=%255Bdatefin%25253D%2525222024%252522~datedebut%25253D%2525222020%252522~Statut%25253D%252522soutenue%252522%255D&amp;q=titres.%5C*:(%22Construction+durable%22)+OU+(sujetsRameauLibelle:(%22Construction+durable%22)+OU+sujetsRameauPpn:(%22Construction+durable%22))+OU+resumes.%5C*:(%22Construction+durable%22)&amp;page=1&amp;nb=10&amp;tri=pertinence&amp;domaine=theses&amp;avancee=true&amp;fields%5b0%5d%5bvalue%5d=%22Construction+durable%22&amp;fields%5b0%5d%5btype%5d=titres&amp;fields%5b1%5d%5bvalue%5d=%22Construction+durable%22&amp;fields%5b1%5d%5btype%5d=rameauKeyword&amp;fields%5b2%5d%5bvalue%5d=%22Construction+durable%22&amp;fields%5b2%5d%5btype%5d=resumes" TargetMode="External"/><Relationship Id="rId4" Type="http://schemas.openxmlformats.org/officeDocument/2006/relationships/hyperlink" Target="https://theses.fr/resultats?filtres=%255BStatut%25253D%252522soutenue%252522%255D&amp;q=titres.%5C*:(%22Fabrication+additive%22)+OU+(sujetsRameauLibelle:(%22Fabrication+additive%22)+OU+sujetsRameauPpn:(%22Fabrication+additive%22))+OU+resumes.%5C*:(%22Fabrication+additive%22)&amp;page=1&amp;nb=10&amp;tri=pertinence&amp;domaine=theses&amp;avancee=true&amp;fields%5b0%5d%5bvalue%5d=%22Fabrication+additive%22&amp;fields%5b0%5d%5btype%5d=titres&amp;fields%5b1%5d%5bvalue%5d=%22Fabrication+additive%22&amp;fields%5b1%5d%5btype%5d=rameauKeyword&amp;fields%5b2%5d%5bvalue%5d=%22Fabrication+additive%22&amp;fields%5b2%5d%5btype%5d=resumes" TargetMode="External"/><Relationship Id="rId9" Type="http://schemas.openxmlformats.org/officeDocument/2006/relationships/hyperlink" Target="https://theses.fr/resultats?filtres=%255Bdatefin%25253D%2525222024%252522~datedebut%25253D%2525222020%252522~Statut%25253D%252522soutenue%252522%255D&amp;q=titres.%5C*:(%22Drone%22)+OU+(sujetsRameauLibelle:(%22Drone%22)+OU+sujetsRameauPpn:(%22Drone%22))+OU+resumes.%5C*:(%22Drone%22)&amp;page=1&amp;nb=10&amp;tri=pertinence&amp;domaine=theses&amp;avancee=true&amp;fields%5b0%5d%5bvalue%5d=%22Drone%22&amp;fields%5b0%5d%5btype%5d=titres&amp;fields%5b1%5d%5bvalue%5d=%22Drone%22&amp;fields%5b1%5d%5btype%5d=rameauKeyword&amp;fields%5b2%5d%5bvalue%5d=%22Drone%22&amp;fields%5b2%5d%5btype%5d=resumes" TargetMode="External"/><Relationship Id="rId14" Type="http://schemas.openxmlformats.org/officeDocument/2006/relationships/hyperlink" Target="https://theses.fr/resultats?filtres=%255BStatut%25253D%252522soutenue%252522%255D&amp;q=titres.%5C*:(%22Images+Satellites%22)+OU+(sujetsRameauLibelle:(%22Images+satellites%22)+OU+sujetsRameauPpn:(%22Images+satellites%22))+OU+resumes.%5C*:(%22Images+satellites%22)&amp;page=1&amp;nb=10&amp;tri=pertinence&amp;domaine=theses&amp;avancee=true&amp;fields%5b0%5d%5bvalue%5d=%22Images+Satellites%22&amp;fields%5b0%5d%5btype%5d=titres&amp;fields%5b1%5d%5bvalue%5d=%22Images+satellites%22&amp;fields%5b1%5d%5btype%5d=rameauKeyword&amp;fields%5b2%5d%5bvalue%5d=%22Images+satellites%22&amp;fields%5b2%5d%5btype%5d=resumes" TargetMode="External"/><Relationship Id="rId22" Type="http://schemas.openxmlformats.org/officeDocument/2006/relationships/hyperlink" Target="https://theses.fr/resultats?filtres=%25255BStatut%2525253D%25252522soutenue%25252522%25255D&amp;q=titres.%255C*:(%2522Transition+%C3%A9cologique%2522)+OU+(sujetsRameauLibelle:(%2522Transition+%C3%A9cologique%2522)+OU+sujetsRameauPpn:(%2522Transition+%C3%A9cologique%2522))+OU+resumes.%255C*:(%2522Transition+%C3%A9cologique%2522)&amp;page=1&amp;nb=10&amp;tri=pertinence&amp;domaine=theses&amp;avancee=true&amp;fields%255b0%255d%255bvalue%255d=%2522Transition+%C3%A9cologique%2522&amp;fields%255b0%255d%255btype%255d=titres&amp;fields%255b1%255d%255bvalue%255d=%2522Transition+%C3%A9cologique%2522&amp;fields%255b1%255d%255btype%255d=rameauKeyword&amp;fields%255b2%255d%255bvalue%255d=%2522Transition+%C3%A9cologique%2522&amp;fields%255b2%255d%255btype%255d=resumes" TargetMode="External"/><Relationship Id="rId27" Type="http://schemas.openxmlformats.org/officeDocument/2006/relationships/hyperlink" Target="https://theses.fr/resultats?filtres=%255Bdatefin%25253D%2525222024%252522~datedebut%25253D%2525222020%252522~Statut%25253D%252522soutenue%252522%255D&amp;q=titres.%5C*:(%22ecoconception%22)+OU+(sujetsRameauLibelle:(%22ecoconception%22)+OU+sujetsRameauPpn:(%22ecoconception%22))+OU+resumes.%5C*:(%22ecoconception%22)&amp;page=1&amp;nb=10&amp;tri=pertinence&amp;domaine=theses&amp;avancee=true&amp;fields%5b0%5d%5bvalue%5d=%22ecoconception%22&amp;fields%5b0%5d%5btype%5d=titres&amp;fields%5b1%5d%5bvalue%5d=%22ecoconception%22&amp;fields%5b1%5d%5btype%5d=rameauKeyword&amp;fields%5b2%5d%5bvalue%5d=%22ecoconception%22&amp;fields%5b2%5d%5btype%5d=resumes" TargetMode="External"/><Relationship Id="rId30" Type="http://schemas.openxmlformats.org/officeDocument/2006/relationships/hyperlink" Target="https://theses.fr/resultats?filtres=%255BStatut%25253D%252522soutenue%252522%255D&amp;q=titres.%5C*:(%22Construction+durable%22)+OU+(sujetsRameauLibelle:(%22Construction+durable%22)+OU+sujetsRameauPpn:(%22Construction+durable%22))+OU+resumes.%5C*:(%22Construction+durable%22)&amp;page=1&amp;nb=10&amp;tri=pertinence&amp;domaine=theses&amp;avancee=true&amp;fields%5b0%5d%5bvalue%5d=%22Construction+durable%22&amp;fields%5b0%5d%5btype%5d=titres&amp;fields%5b1%5d%5bvalue%5d=%22Construction+durable%22&amp;fields%5b1%5d%5btype%5d=rameauKeyword&amp;fields%5b2%5d%5bvalue%5d=%22Construction+durable%22&amp;fields%5b2%5d%5btype%5d=resumes" TargetMode="External"/><Relationship Id="rId35" Type="http://schemas.openxmlformats.org/officeDocument/2006/relationships/hyperlink" Target="https://theses.fr/resultats?filtres=%255Bdatefin%25253D%2525222024%252522~datedebut%25253D%2525222020%252522~Statut%25253D%252522soutenue%252522%255D&amp;q=titres.%5C*:(%22Isolation+acoustique%22)+OU+(sujetsRameauLibelle:(%22Isolation+acoustique%22)+OU+sujetsRameauPpn:(%22Isolation+acoustique%22))+OU+resumes.%5C*:(%22Isolation+acoustique%22)&amp;page=1&amp;nb=10&amp;tri=pertinence&amp;domaine=theses&amp;avancee=true&amp;fields%5b0%5d%5bvalue%5d=%22Isolation+acoustique%22&amp;fields%5b0%5d%5btype%5d=titres&amp;fields%5b1%5d%5bvalue%5d=%22Isolation+acoustique%22&amp;fields%5b1%5d%5btype%5d=rameauKeyword&amp;fields%5b2%5d%5bvalue%5d=%22Isolation+acoustique%22&amp;fields%5b2%5d%5btype%5d=resumes" TargetMode="External"/><Relationship Id="rId8" Type="http://schemas.openxmlformats.org/officeDocument/2006/relationships/hyperlink" Target="https://theses.fr/resultats?filtres=%255BStatut%25253D%252522soutenue%252522%255D&amp;q=titres.%5C*:(%22Drone%22)+OU+(sujetsRameauLibelle:(%22Drone%22)+OU+sujetsRameauPpn:(%22Drone%22))+OU+resumes.%5C*:(%22Drone%22)&amp;page=1&amp;nb=10&amp;tri=pertinence&amp;domaine=theses&amp;avancee=true&amp;fields%5b0%5d%5bvalue%5d=%22Drone%22&amp;fields%5b0%5d%5btype%5d=titres&amp;fields%5b1%5d%5bvalue%5d=%22Drone%22&amp;fields%5b1%5d%5btype%5d=rameauKeyword&amp;fields%5b2%5d%5bvalue%5d=%22Drone%22&amp;fields%5b2%5d%5btype%5d=resumes" TargetMode="External"/><Relationship Id="rId3" Type="http://schemas.openxmlformats.org/officeDocument/2006/relationships/hyperlink" Target="https://theses.fr/resultats?filtres=%25255Bdatefin%2525253D%252525222024%25252522~datedebut%2525253D%252525222020%25252522~Statut%2525253D%25252522soutenue%25252522%25255D&amp;q=titres.%255C*:(%2522v%C3%A9hicule+%C3%A9lectrique%2522)+OU+(sujetsRameauLibelle:(%2522v%C3%A9hicule+%C3%A9lectrique%2522)+OU+sujetsRameauPpn:(%2522v%C3%A9hicule+%C3%A9lectrique%2522))+OU+resumes.%255C*:(%2522v%C3%A9hicule+%C3%A9lectrique%2522)&amp;page=1&amp;nb=10&amp;tri=pertinence&amp;domaine=theses&amp;avancee=true&amp;fields%255b0%255d%255bvalue%255d=%2522v%C3%A9hicule+%C3%A9lectrique%2522&amp;fields%255b0%255d%255btype%255d=titres&amp;fields%255b1%255d%255bvalue%255d=%2522v%C3%A9hicule+%C3%A9lectrique%2522&amp;fields%255b1%255d%255btype%255d=rameauKeyword&amp;fields%255b2%255d%255bvalue%255d=%2522v%C3%A9hicule+%C3%A9lectrique%2522&amp;fields%255b2%255d%255btype%255d=resumes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theses.fr/resultats?filtres=%255BStatut%25253D%252522soutenue%252522%255D&amp;q=titres.%5C*:(%22Microfluidique%22)+OU+(sujetsRameauLibelle:(%22Microfluidique%22)+OU+sujetsRameauPpn:(%22Microfluidique%22))+OU+resumes.%5C*:(%22Microfluidique%22)&amp;page=1&amp;nb=10&amp;tri=pertinence&amp;domaine=theses&amp;avancee=true&amp;fields%5b0%5d%5bvalue%5d=%22Microfluidique%22&amp;fields%5b0%5d%5btype%5d=titres&amp;fields%5b1%5d%5bvalue%5d=%22Microfluidique%22&amp;fields%5b1%5d%5btype%5d=rameauKeyword&amp;fields%5b2%5d%5bvalue%5d=%22Microfluidique%22&amp;fields%5b2%5d%5btype%5d=resumes" TargetMode="External"/><Relationship Id="rId13" Type="http://schemas.openxmlformats.org/officeDocument/2006/relationships/hyperlink" Target="https://theses.fr/resultats?filtres=%255Bdatefin%25253D%2525222024%252522~datedebut%25253D%2525222020%252522~Statut%25253D%252522soutenue%252522%255D&amp;q=titres.%5C*:(%22Proth%C3%A8se%22)+OU+(sujetsRameauLibelle:(%22Proth%C3%A8se%22)+OU+sujetsRameauPpn:(%22Proth%C3%A8se%22))+OU+resumes.%5C*:(%22Proth%C3%A8se%22)&amp;page=1&amp;nb=10&amp;tri=pertinence&amp;domaine=theses&amp;avancee=true&amp;fields%5b0%5d%5bvalue%5d=%22Proth%C3%A8se%22&amp;fields%5b0%5d%5btype%5d=titres&amp;fields%5b1%5d%5bvalue%5d=%22Proth%C3%A8se%22&amp;fields%5b1%5d%5btype%5d=rameauKeyword&amp;fields%5b2%5d%5bvalue%5d=%22Proth%C3%A8se%22&amp;fields%5b2%5d%5btype%5d=resumes" TargetMode="External"/><Relationship Id="rId18" Type="http://schemas.openxmlformats.org/officeDocument/2006/relationships/hyperlink" Target="https://theses.fr/resultats?filtres=%25255BStatut%2525253D%25252522soutenue%25252522%25255D&amp;q=titres.%255C*:(%2522Robotique+en+m%C3%A9decine%2522)+OU+(sujetsLibelle:(%2522Robotique+en+m%C3%A9decine%2522)+OU+sujetsRameauLibelle:(%2522Robotique+en+m%C3%A9decine%2522)+OU+sujetsRameauPpn:(%2522Robotique+en+m%C3%A9decine%2522))+OU+resumes.%255C*:(%2522Robotique+en+m%C3%A9decine%2522)&amp;page=1&amp;nb=10&amp;tri=pertinence&amp;domaine=theses&amp;avancee=true&amp;fields%255b0%255d%255bvalue%255d=%2522Robotique+en+m%C3%A9decine%2522&amp;fields%255b0%255d%255btype%255d=titres&amp;fields%255b1%255d%255bvalue%255d=%2522Robotique+en+m%C3%A9decine%2522&amp;fields%255b1%255d%255btype%255d=everyKeyword&amp;fields%255b2%255d%255bvalue%255d=%2522Robotique+en+m%C3%A9decine%2522&amp;fields%255b2%255d%255btype%255d=resumes" TargetMode="External"/><Relationship Id="rId3" Type="http://schemas.openxmlformats.org/officeDocument/2006/relationships/hyperlink" Target="https://theses.fr/resultats?filtres=%255Bdatefin%25253D%2525222024%252522~datedebut%25253D%2525222020%252522~Statut%25253D%252522soutenue%252522%255D&amp;q=titres.%5C*:(%22Imagerie+m%C3%A9dicale%22)+OU+(sujetsRameauLibelle:(%22Imagerie+m%C3%A9dicale%22)+OU+sujetsRameauPpn:(%22Imagerie+m%C3%A9dicale%22))+OU+resumes.%5C*:(%22Imagerie+m%C3%A9dicale%22)&amp;page=1&amp;nb=10&amp;tri=pertinence&amp;domaine=theses&amp;avancee=true&amp;fields%5b0%5d%5bvalue%5d=%22Imagerie+m%C3%A9dicale%22&amp;fields%5b0%5d%5btype%5d=titres&amp;fields%5b1%5d%5bvalue%5d=%22Imagerie+m%C3%A9dicale%22&amp;fields%5b1%5d%5btype%5d=rameauKeyword&amp;fields%5b2%5d%5bvalue%5d=%22Imagerie+m%C3%A9dicale%22&amp;fields%5b2%5d%5btype%5d=resumes" TargetMode="External"/><Relationship Id="rId21" Type="http://schemas.openxmlformats.org/officeDocument/2006/relationships/hyperlink" Target="https://theses.fr/resultats?filtres=%255Bdatefin%25253D%2525222024%252522~datedebut%25253D%2525222020%252522~Statut%25253D%252522soutenue%252522%255D&amp;q=titres.%5C*:(%22Bioproc%C3%A9d%C3%A9s%22)+OU+(sujetsRameauLibelle:(%22Bioproc%C3%A9d%C3%A9s%22)+OU+sujetsRameauPpn:(%22Bioproc%C3%A9d%C3%A9s%22))+OU+resumes.%5C*:(%22Bioproc%C3%A9d%C3%A9s%22)&amp;page=1&amp;nb=10&amp;tri=pertinence&amp;domaine=theses&amp;avancee=true&amp;fields%5b0%5d%5bvalue%5d=%22Bioproc%C3%A9d%C3%A9s%22&amp;fields%5b0%5d%5btype%5d=titres&amp;fields%5b1%5d%5bvalue%5d=%22Bioproc%C3%A9d%C3%A9s%22&amp;fields%5b1%5d%5btype%5d=rameauKeyword&amp;fields%5b2%5d%5bvalue%5d=%22Bioproc%C3%A9d%C3%A9s%22&amp;fields%5b2%5d%5btype%5d=resumes" TargetMode="External"/><Relationship Id="rId7" Type="http://schemas.openxmlformats.org/officeDocument/2006/relationships/hyperlink" Target="https://theses.fr/resultats?filtres=%255Bdatefin%25253D%2525222024%252522~datedebut%25253D%2525222020%252522~Statut%25253D%252522soutenue%252522%255D&amp;q=titres.%5C*:(%22Biom%C3%A9canique%22)+OU+(sujetsRameauLibelle:(%22Biom%C3%A9canique%22)+OU+sujetsRameauPpn:(%22Biom%C3%A9canique%22))+OU+resumes.%5C*:(%22Biom%C3%A9canique%22)&amp;page=1&amp;nb=10&amp;tri=pertinence&amp;domaine=theses&amp;avancee=true&amp;fields%5b0%5d%5bvalue%5d=%22Biom%C3%A9canique%22&amp;fields%5b0%5d%5btype%5d=titres&amp;fields%5b1%5d%5bvalue%5d=%22Biom%C3%A9canique%22&amp;fields%5b1%5d%5btype%5d=rameauKeyword&amp;fields%5b2%5d%5bvalue%5d=%22Biom%C3%A9canique%22&amp;fields%5b2%5d%5btype%5d=resumes" TargetMode="External"/><Relationship Id="rId12" Type="http://schemas.openxmlformats.org/officeDocument/2006/relationships/hyperlink" Target="https://theses.fr/resultats?filtres=%255BStatut%25253D%252522soutenue%252522%255D&amp;q=titres.%5C*:(%22Proth%C3%A8se%22)+OU+(sujetsRameauLibelle:(%22Proth%C3%A8se%22)+OU+sujetsRameauPpn:(%22Proth%C3%A8se%22))+OU+resumes.%5C*:(%22Proth%C3%A8se%22)&amp;page=1&amp;nb=10&amp;tri=pertinence&amp;domaine=theses&amp;avancee=true&amp;fields%5b0%5d%5bvalue%5d=%22Proth%C3%A8se%22&amp;fields%5b0%5d%5btype%5d=titres&amp;fields%5b1%5d%5bvalue%5d=%22Proth%C3%A8se%22&amp;fields%5b1%5d%5btype%5d=rameauKeyword&amp;fields%5b2%5d%5bvalue%5d=%22Proth%C3%A8se%22&amp;fields%5b2%5d%5btype%5d=resumes" TargetMode="External"/><Relationship Id="rId17" Type="http://schemas.openxmlformats.org/officeDocument/2006/relationships/hyperlink" Target="https://theses.fr/resultats?filtres=%255Bdatefin%25253D%2525222024%252522~datedebut%25253D%2525222020%252522~Statut%25253D%252522soutenue%252522%255D&amp;q=titres.%5C*:(%22Microcapteurs%22)+OU+(sujetsRameauLibelle:(%22Microcapteurs%22)+OU+sujetsRameauPpn:(%22Microcapteurs%22))+OU+resumes.%5C*:(%22Micro-capteurs%22)&amp;page=1&amp;nb=10&amp;tri=pertinence&amp;domaine=theses&amp;avancee=true&amp;fields%5b0%5d%5bvalue%5d=%22Microcapteurs%22&amp;fields%5b0%5d%5btype%5d=titres&amp;fields%5b1%5d%5bvalue%5d=%22Microcapteurs%22&amp;fields%5b1%5d%5btype%5d=rameauKeyword&amp;fields%5b2%5d%5bvalue%5d=%22Micro-capteurs%22&amp;fields%5b2%5d%5btype%5d=resumes" TargetMode="External"/><Relationship Id="rId2" Type="http://schemas.openxmlformats.org/officeDocument/2006/relationships/hyperlink" Target="https://theses.fr/resultats?filtres=%255BStatut%25253D%252522soutenue%252522%255D&amp;q=titres.%5C*:(%22Imagerie+m%C3%A9dicale%22)+OU+(sujetsRameauLibelle:(%22Imagerie+m%C3%A9dicale%22)+OU+sujetsRameauPpn:(%22Imagerie+m%C3%A9dicale%22))+OU+resumes.%5C*:(%22Imagerie+m%C3%A9dicale%22)&amp;page=1&amp;nb=10&amp;tri=pertinence&amp;domaine=theses&amp;avancee=true&amp;fields%5b0%5d%5bvalue%5d=%22Imagerie+m%C3%A9dicale%22&amp;fields%5b0%5d%5btype%5d=titres&amp;fields%5b1%5d%5bvalue%5d=%22Imagerie+m%C3%A9dicale%22&amp;fields%5b1%5d%5btype%5d=rameauKeyword&amp;fields%5b2%5d%5bvalue%5d=%22Imagerie+m%C3%A9dicale%22&amp;fields%5b2%5d%5btype%5d=resumes" TargetMode="External"/><Relationship Id="rId16" Type="http://schemas.openxmlformats.org/officeDocument/2006/relationships/hyperlink" Target="https://theses.fr/resultats?filtres=%255BStatut%25253D%252522soutenue%252522%255D&amp;q=titres.%5C*:(%22Microcapteurs%22)+OU+(sujetsRameauLibelle:(%22Microcapteurs%22)+OU+sujetsRameauPpn:(%22Microcapteurs%22))+OU+resumes.%5C*:(%22Microcapteurs%22)&amp;page=1&amp;nb=10&amp;tri=pertinence&amp;domaine=theses&amp;avancee=true&amp;fields%5b0%5d%5bvalue%5d=%22Microcapteurs%22&amp;fields%5b0%5d%5btype%5d=titres&amp;fields%5b1%5d%5bvalue%5d=%22Microcapteurs%22&amp;fields%5b1%5d%5btype%5d=rameauKeyword&amp;fields%5b2%5d%5bvalue%5d=%22Microcapteurs%22&amp;fields%5b2%5d%5btype%5d=resumes" TargetMode="External"/><Relationship Id="rId20" Type="http://schemas.openxmlformats.org/officeDocument/2006/relationships/hyperlink" Target="https://theses.fr/resultats?filtres=%25255BStatut%2525253D%25252522soutenue%25252522%25255D&amp;q=titres.%255C*:(%2522Bioproc%C3%A9d%C3%A9s%2522)+OU+(sujetsRameauLibelle:(%2522Bioproc%C3%A9d%C3%A9s%2522)+OU+sujetsRameauPpn:(%2522Bioproc%C3%A9d%C3%A9s%2522))+OU+resumes.%255C*:(%2522Bioproc%C3%A9d%C3%A9s%2522)&amp;page=1&amp;nb=10&amp;tri=pertinence&amp;domaine=theses&amp;avancee=true&amp;fields%255b0%255d%255bvalue%255d=%2522Bioproc%C3%A9d%C3%A9s%2522&amp;fields%255b0%255d%255btype%255d=titres&amp;fields%255b1%255d%255bvalue%255d=%2522Bioproc%C3%A9d%C3%A9s%2522&amp;fields%255b1%255d%255btype%255d=rameauKeyword&amp;fields%255b2%255d%255bvalue%255d=%2522Bioproc%C3%A9d%C3%A9s%2522&amp;fields%255b2%255d%255btype%255d=resum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heses.fr/resultats?filtres=%25255BStatut%2525253D%25252522soutenue%25252522%25255D&amp;q=titres.%255C*:(%2522Biom%C3%A9canique%2522)+OU+(sujetsRameauLibelle:(%2522Biom%C3%A9canique%2522)+OU+sujetsRameauPpn:(%2522Biom%C3%A9canique%2522))+OU+resumes.%255C*:(%2522Biom%C3%A9canique%2522)&amp;page=1&amp;nb=10&amp;tri=pertinence&amp;domaine=theses&amp;avancee=true&amp;fields%255b0%255d%255bvalue%255d=%2522Biom%C3%A9canique%2522&amp;fields%255b0%255d%255btype%255d=titres&amp;fields%255b1%255d%255bvalue%255d=%2522Biom%C3%A9canique%2522&amp;fields%255b1%255d%255btype%255d=rameauKeyword&amp;fields%255b2%255d%255bvalue%255d=%2522Biom%C3%A9canique%2522&amp;fields%255b2%255d%255btype%255d=resumes" TargetMode="External"/><Relationship Id="rId11" Type="http://schemas.openxmlformats.org/officeDocument/2006/relationships/hyperlink" Target="https://theses.fr/resultats?filtres=%255Bdatefin%25253D%2525222024%252522~datedebut%25253D%2525222020%252522~Statut%25253D%252522soutenue%252522%255D&amp;q=titres.%5C*:(%22Biocapteurs%22)+OU+(sujetsRameauLibelle:(%22Biocapteurs%22)+OU+sujetsRameauPpn:(%22Biocapteurs%22))+OU+resumes.%5C*:(%22Biocapteurs%22)&amp;page=1&amp;nb=10&amp;tri=pertinence&amp;domaine=theses&amp;avancee=true&amp;fields%5b0%5d%5bvalue%5d=%22Biocapteurs%22&amp;fields%5b0%5d%5btype%5d=titres&amp;fields%5b1%5d%5bvalue%5d=%22Biocapteurs%22&amp;fields%5b1%5d%5btype%5d=rameauKeyword&amp;fields%5b2%5d%5bvalue%5d=%22Biocapteurs%22&amp;fields%5b2%5d%5btype%5d=resumes" TargetMode="External"/><Relationship Id="rId5" Type="http://schemas.openxmlformats.org/officeDocument/2006/relationships/hyperlink" Target="https://theses.fr/resultats?filtres=%255Bdatefin%25253D%2525222024%252522~datedebut%25253D%2525222020%252522~Statut%25253D%252522soutenue%252522%255D&amp;q=titres.%5C*:(%22Biotechnologie%22)+OU+(sujetsRameauLibelle:(%22Biotechnologie%22)+OU+sujetsRameauPpn:(%22Biotechnologie%22))+OU+resumes.%5C*:(%22Biotechnologies%22)&amp;page=1&amp;nb=10&amp;tri=pertinence&amp;domaine=theses&amp;avancee=true&amp;fields%5b0%5d%5bvalue%5d=%22Biotechnologie%22&amp;fields%5b0%5d%5btype%5d=titres&amp;fields%5b1%5d%5bvalue%5d=%22Biotechnologie%22&amp;fields%5b1%5d%5btype%5d=rameauKeyword&amp;fields%5b2%5d%5bvalue%5d=%22Biotechnologies%22&amp;fields%5b2%5d%5btype%5d=resumes" TargetMode="External"/><Relationship Id="rId15" Type="http://schemas.openxmlformats.org/officeDocument/2006/relationships/hyperlink" Target="https://theses.fr/resultats?filtres=%255Bdatefin%25253D%2525222024%252522~datedebut%25253D%2525222020%252522~Statut%25253D%252522soutenue%252522%255D&amp;q=titres.%5C*:(%22Dispositifs+m%C3%A9dicaux%22)+OU+(sujetsRameauLibelle:(%22Dispositifs+m%C3%A9dicaux%22)+OU+sujetsRameauPpn:(%22Dispositifs+m%C3%A9dicaux%22))+OU+resumes.%5C*:(%22Dispositifs+m%C3%A9dicaux%22)&amp;page=1&amp;nb=10&amp;tri=pertinence&amp;domaine=theses&amp;avancee=true&amp;fields%5b0%5d%5bvalue%5d=%22Dispositifs+m%C3%A9dicaux%22&amp;fields%5b0%5d%5btype%5d=titres&amp;fields%5b1%5d%5bvalue%5d=%22Dispositifs+m%C3%A9dicaux%22&amp;fields%5b1%5d%5btype%5d=rameauKeyword&amp;fields%5b2%5d%5bvalue%5d=%22Dispositifs+m%C3%A9dicaux%22&amp;fields%5b2%5d%5btype%5d=resumes" TargetMode="External"/><Relationship Id="rId23" Type="http://schemas.openxmlformats.org/officeDocument/2006/relationships/hyperlink" Target="https://theses.fr/resultats?filtres=%25255Bdatefin%2525253D%252525222024%25252522~datedebut%2525253D%252525222020%25252522~Statut%2525253D%25252522soutenue%25252522%25255D&amp;q=titres.%255C*:(%2522e-sant%C3%A9%2522)+OU+(sujetsRameauLibelle:(%2522e-sant%C3%A9%2522)+OU+sujetsRameauPpn:(%2522e-sant%C3%A9%2522))+OU+resumes.%255C*:(%2522e-sant%C3%A9%2522)&amp;page=1&amp;nb=10&amp;tri=pertinence&amp;domaine=theses&amp;avancee=true&amp;fields%255b0%255d%255bvalue%255d=%2522e-sant%C3%A9%2522&amp;fields%255b0%255d%255btype%255d=titres&amp;fields%255b1%255d%255bvalue%255d=%2522e-sant%C3%A9%2522&amp;fields%255b1%255d%255btype%255d=rameauKeyword&amp;fields%255b2%255d%255bvalue%255d=%2522e-sant%C3%A9%2522&amp;fields%255b2%255d%255btype%255d=resumes" TargetMode="External"/><Relationship Id="rId10" Type="http://schemas.openxmlformats.org/officeDocument/2006/relationships/hyperlink" Target="https://theses.fr/resultats?filtres=%255BStatut%25253D%252522soutenue%252522%255D&amp;q=titres.%5C*:(%22Biocapteurs%22)+OU+(sujetsRameauLibelle:(%22Biocapteurs%22)+OU+sujetsRameauPpn:(%22Biocapteurs%22))+OU+resumes.%5C*:(%22Biocapteurs%22)&amp;page=1&amp;nb=10&amp;tri=pertinence&amp;domaine=theses&amp;avancee=true&amp;fields%5b0%5d%5bvalue%5d=%22Biocapteurs%22&amp;fields%5b0%5d%5btype%5d=titres&amp;fields%5b1%5d%5bvalue%5d=%22Biocapteurs%22&amp;fields%5b1%5d%5btype%5d=rameauKeyword&amp;fields%5b2%5d%5bvalue%5d=%22Biocapteurs%22&amp;fields%5b2%5d%5btype%5d=resumes" TargetMode="External"/><Relationship Id="rId19" Type="http://schemas.openxmlformats.org/officeDocument/2006/relationships/hyperlink" Target="https://theses.fr/resultats?filtres=%255Bdatefin%25253D%2525222024%252522~datedebut%25253D%2525222020%252522~Statut%25253D%252522soutenue%252522%255D&amp;q=titres.%5C*:(%22Robotique+en+m%C3%A9decine%22)+OU+(sujetsLibelle:(%22Robotique+en+m%C3%A9decine%22)+OU+sujetsRameauLibelle:(%22Robotique+en+m%C3%A9decine%22)+OU+sujetsRameauPpn:(%22Robotique+en+m%C3%A9decine%22))+OU+resumes.%5C*:(%22Robotique+en+m%C3%A9decine%22)&amp;page=1&amp;nb=10&amp;tri=pertinence&amp;domaine=theses&amp;avancee=true&amp;fields%5b0%5d%5bvalue%5d=%22Robotique+en+m%C3%A9decine%22&amp;fields%5b0%5d%5btype%5d=titres&amp;fields%5b1%5d%5bvalue%5d=%22Robotique+en+m%C3%A9decine%22&amp;fields%5b1%5d%5btype%5d=everyKeyword&amp;fields%5b2%5d%5bvalue%5d=%22Robotique+en+m%C3%A9decine%22&amp;fields%5b2%5d%5btype%5d=resumes" TargetMode="External"/><Relationship Id="rId4" Type="http://schemas.openxmlformats.org/officeDocument/2006/relationships/hyperlink" Target="https://theses.fr/resultats?filtres=%255BStatut%25253D%252522soutenue%252522%255D&amp;q=titres.%5C*:(%22Biotechnologie%22)+OU+(sujetsRameauLibelle:(%22Biotechnologie%22)+OU+sujetsRameauPpn:(%22Biotechnologie%22))+OU+resumes.%5C*:(%22Biotechnologies%22)&amp;page=1&amp;nb=10&amp;tri=pertinence&amp;domaine=theses&amp;avancee=true&amp;fields%5b0%5d%5bvalue%5d=%22Biotechnologie%22&amp;fields%5b0%5d%5btype%5d=titres&amp;fields%5b1%5d%5bvalue%5d=%22Biotechnologie%22&amp;fields%5b1%5d%5btype%5d=rameauKeyword&amp;fields%5b2%5d%5bvalue%5d=%22Biotechnologies%22&amp;fields%5b2%5d%5btype%5d=resumes" TargetMode="External"/><Relationship Id="rId9" Type="http://schemas.openxmlformats.org/officeDocument/2006/relationships/hyperlink" Target="https://theses.fr/resultats?filtres=%255Bdatefin%25253D%2525222024%252522~datedebut%25253D%2525222020%252522~Statut%25253D%252522soutenue%252522%255D&amp;q=titres.%5C*:(%22Microfluidique%22)+OU+(sujetsRameauLibelle:(%22Microfluidique%22)+OU+sujetsRameauPpn:(%22Microfluidique%22))+OU+resumes.%5C*:(%22Microfluidique%22)&amp;page=1&amp;nb=10&amp;tri=pertinence&amp;domaine=theses&amp;avancee=true&amp;fields%5b0%5d%5bvalue%5d=%22Microfluidique%22&amp;fields%5b0%5d%5btype%5d=titres&amp;fields%5b1%5d%5bvalue%5d=%22Microfluidique%22&amp;fields%5b1%5d%5btype%5d=rameauKeyword&amp;fields%5b2%5d%5bvalue%5d=%22Microfluidique%22&amp;fields%5b2%5d%5btype%5d=resumes" TargetMode="External"/><Relationship Id="rId14" Type="http://schemas.openxmlformats.org/officeDocument/2006/relationships/hyperlink" Target="https://theses.fr/resultats?filtres=%25255BStatut%2525253D%25252522soutenue%25252522%25255D&amp;q=titres.%255C*:(%2522Dispositifs+m%C3%A9dicaux%2522)+OU+(sujetsRameauLibelle:(%2522Dispositifs+m%C3%A9dicaux%2522)+OU+sujetsRameauPpn:(%2522Dispositifs+m%C3%A9dicaux%2522))+OU+resumes.%255C*:(%2522Dispositifs+m%C3%A9dicaux%2522)&amp;page=1&amp;nb=10&amp;tri=pertinence&amp;domaine=theses&amp;avancee=true&amp;fields%255b0%255d%255bvalue%255d=%2522Dispositifs+m%C3%A9dicaux%2522&amp;fields%255b0%255d%255btype%255d=titres&amp;fields%255b1%255d%255bvalue%255d=%2522Dispositifs+m%C3%A9dicaux%2522&amp;fields%255b1%255d%255btype%255d=rameauKeyword&amp;fields%255b2%255d%255bvalue%255d=%2522Dispositifs+m%C3%A9dicaux%2522&amp;fields%255b2%255d%255btype%255d=resumes" TargetMode="External"/><Relationship Id="rId22" Type="http://schemas.openxmlformats.org/officeDocument/2006/relationships/hyperlink" Target="https://theses.fr/resultats?filtres=%255BStatut%25253D%252522soutenue%252522%255D&amp;q=titres.%5C*:(%22e-sant%C3%A9%22)+OU+(sujetsRameauLibelle:(%22e-sant%C3%A9%22)+OU+sujetsRameauPpn:(%22e-sant%C3%A9%22))+OU+resumes.%5C*:(%22e-sant%C3%A9%22)&amp;page=1&amp;nb=10&amp;tri=pertinence&amp;domaine=theses&amp;avancee=true&amp;fields%5b0%5d%5bvalue%5d=%22e-sant%C3%A9%22&amp;fields%5b0%5d%5btype%5d=titres&amp;fields%5b1%5d%5bvalue%5d=%22e-sant%C3%A9%22&amp;fields%5b1%5d%5btype%5d=rameauKeyword&amp;fields%5b2%5d%5bvalue%5d=%22e-sant%C3%A9%22&amp;fields%5b2%5d%5btype%5d=resumes" TargetMode="Externa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hyperlink" Target="https://theses.fr/resultats?filtres=%255BStatut%25253D%252522enCours%252522%255D&amp;q=titres.%5C*:(%22Biomasse%22)+OU+(sujetsRameauLibelle:(%22Biomasse%22)+OU+sujetsRameauPpn:(%22Biomasse%22))+OU+resumes.%5C*:(%22Biomasse%22)&amp;page=1&amp;nb=10&amp;tri=pertinence&amp;domaine=theses&amp;avancee=true&amp;fields%5b0%5d%5bvalue%5d=%22Biomasse%22&amp;fields%5b0%5d%5btype%5d=titres&amp;fields%5b1%5d%5bvalue%5d=%22Biomasse%22&amp;fields%5b1%5d%5btype%5d=rameauKeyword&amp;fields%5b2%5d%5bvalue%5d=%22Biomasse%22&amp;fields%5b2%5d%5btype%5d=resumes" TargetMode="External"/><Relationship Id="rId18" Type="http://schemas.openxmlformats.org/officeDocument/2006/relationships/hyperlink" Target="https://theses.fr/resultats?filtres=%255B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26" Type="http://schemas.openxmlformats.org/officeDocument/2006/relationships/hyperlink" Target="https://theses.fr/resultats?filtres=%25255BStatut%2525253D%25252522soutenue%25252522%25255D&amp;q=titres.%255C*:(%2522Transition+%C3%A9cologique%2522)+OU+(sujetsRameauLibelle:(%2522Transition+%C3%A9cologique%2522)+OU+sujetsRameauPpn:(%2522Transition+%C3%A9cologique%2522))+OU+resumes.%255C*:(%2522Transition+%C3%A9cologique%2522)&amp;page=1&amp;nb=10&amp;tri=pertinence&amp;domaine=theses&amp;avancee=true&amp;fields%255b0%255d%255bvalue%255d=%2522Transition+%C3%A9cologique%2522&amp;fields%255b0%255d%255btype%255d=titres&amp;fields%255b1%255d%255bvalue%255d=%2522Transition+%C3%A9cologique%2522&amp;fields%255b1%255d%255btype%255d=rameauKeyword&amp;fields%255b2%255d%255bvalue%255d=%2522Transition+%C3%A9cologique%2522&amp;fields%255b2%255d%255btype%255d=resumes" TargetMode="External"/><Relationship Id="rId39" Type="http://schemas.openxmlformats.org/officeDocument/2006/relationships/hyperlink" Target="https://theses.fr/resultats?filtres=%255BStatut%25253D%252522enCours%252522%255D&amp;q=titres.%5C*:(%22R%C3%A9alit%C3%A9+virtuelle%22)+OU+(sujetsRameauLibelle:(%22R%C3%A9alit%C3%A9+virtuelle%22)+OU+sujetsRameauPpn:(%22R%C3%A9alit%C3%A9+virtuelle%22))+OU+resumes.%5C*:(%22R%C3%A9alit%C3%A9+virtuelle%22)&amp;page=1&amp;nb=10&amp;tri=pertinence&amp;domaine=theses&amp;avancee=true&amp;fields%5b0%5d%5bvalue%5d=%22R%C3%A9alit%C3%A9+virtuelle%22&amp;fields%5b0%5d%5btype%5d=titres&amp;fields%5b1%5d%5bvalue%5d=%22R%C3%A9alit%C3%A9+virtuelle%22&amp;fields%5b1%5d%5btype%5d=rameauKeyword&amp;fields%5b2%5d%5bvalue%5d=%22R%C3%A9alit%C3%A9+virtuelle%22&amp;fields%5b2%5d%5btype%5d=resumes" TargetMode="External"/><Relationship Id="rId21" Type="http://schemas.openxmlformats.org/officeDocument/2006/relationships/hyperlink" Target="https://theses.fr/resultats?filtres=%255BStatut%25253D%252522enCours%252522%255D&amp;q=titres.%5C*:(%22Electricit%C3%A9%22)+OU+(sujetsRameauLibelle:(%22Electricit%C3%A9%22)+OU+sujetsRameauPpn:(%22Electricit%C3%A9%22))+OU+resumes.%5C*:(%22Electricit%C3%A9%22)&amp;page=1&amp;nb=10&amp;tri=pertinence&amp;domaine=theses&amp;avancee=true&amp;fields%5b0%5d%5bvalue%5d=%22Electricit%C3%A9%22&amp;fields%5b0%5d%5btype%5d=titres&amp;fields%5b1%5d%5bvalue%5d=%22Electricit%C3%A9%22&amp;fields%5b1%5d%5btype%5d=rameauKeyword&amp;fields%5b2%5d%5bvalue%5d=%22Electricit%C3%A9%22&amp;fields%5b2%5d%5btype%5d=resumes" TargetMode="External"/><Relationship Id="rId34" Type="http://schemas.openxmlformats.org/officeDocument/2006/relationships/hyperlink" Target="https://theses.fr/resultats?filtres=%25255BStatut%2525253D%25252522soutenue%25252522%25255D&amp;q=titres.%255C*:(%2522Biom%C3%A9canique%2522)+OU+(sujetsRameauLibelle:(%2522Biom%C3%A9canique%2522)+OU+sujetsRameauPpn:(%2522Biom%C3%A9canique%2522))+OU+resumes.%255C*:(%2522Biom%C3%A9canique%2522)&amp;page=1&amp;nb=10&amp;tri=pertinence&amp;domaine=theses&amp;avancee=true&amp;fields%255b0%255d%255bvalue%255d=%2522Biom%C3%A9canique%2522&amp;fields%255b0%255d%255btype%255d=titres&amp;fields%255b1%255d%255bvalue%255d=%2522Biom%C3%A9canique%2522&amp;fields%255b1%255d%255btype%255d=rameauKeyword&amp;fields%255b2%255d%255bvalue%255d=%2522Biom%C3%A9canique%2522&amp;fields%255b2%255d%255btype%255d=resumes" TargetMode="External"/><Relationship Id="rId42" Type="http://schemas.openxmlformats.org/officeDocument/2006/relationships/hyperlink" Target="https://theses.fr/resultats?filtres=%255BStatut%25253D%252522soutenue%252522%255D&amp;q=titres.%5C*:(%22v%C3%A9hicule+%C3%A9lectrique%22)+OU+(sujetsRameauLibelle:(%22v%C3%A9hicule+%C3%A9lectrique%22)+OU+sujetsRameauPpn:(%22v%C3%A9hicule+%C3%A9lectrique%22))+OU+resumes.%5C*:(%22v%C3%A9hicule+%C3%A9lectrique%22)&amp;page=1&amp;nb=10&amp;tri=pertinence&amp;domaine=theses&amp;avancee=true&amp;fields%5b0%5d%5bvalue%5d=%22v%C3%A9hicule+%C3%A9lectrique%22&amp;fields%5b0%5d%5btype%5d=titres&amp;fields%5b1%5d%5bvalue%5d=%22v%C3%A9hicule+%C3%A9lectrique%22&amp;fields%5b1%5d%5btype%5d=rameauKeyword&amp;fields%5b2%5d%5bvalue%5d=%22v%C3%A9hicule+%C3%A9lectrique%22&amp;fields%5b2%5d%5btype%5d=resumes" TargetMode="External"/><Relationship Id="rId7" Type="http://schemas.openxmlformats.org/officeDocument/2006/relationships/hyperlink" Target="https://theses.fr/resultats?filtres=%255BStatut%25253D%252522enCours%252522%255D&amp;q=titres.%5C*:(%22Robot%22)+OU+(sujetsRameauLibelle:(%22Robot%22)+OU+sujetsRameauPpn:(%22Robot%22))+OU+resumes.%5C*:(%22Robot%22)&amp;page=1&amp;nb=10&amp;tri=pertinence&amp;domaine=theses&amp;avancee=true&amp;fields%5b0%5d%5bvalue%5d=%22Robot%22&amp;fields%5b0%5d%5btype%5d=titres&amp;fields%5b1%5d%5bvalue%5d=%22Robot%22&amp;fields%5b1%5d%5btype%5d=rameauKeyword&amp;fields%5b2%5d%5bvalue%5d=%22Robot%22&amp;fields%5b2%5d%5btype%5d=resumes" TargetMode="External"/><Relationship Id="rId2" Type="http://schemas.openxmlformats.org/officeDocument/2006/relationships/hyperlink" Target="https://theses.fr/resultats?filtres=%255BStatut%25253D%252522soutenue%252522%255D&amp;q=titres.%5C*:(%22Intelligence+artificielle%22)+OU+(sujetsRameauLibelle:(%22Intelligence+artificielle%22)+OU+sujetsRameauPpn:(%22Intelligence+artificielle%22))+OU+resumes.%5C*:(%22Intelligence+artificielle%22)&amp;page=1&amp;nb=10&amp;tri=pertinence&amp;domaine=theses&amp;avancee=true&amp;fields%5b0%5d%5bvalue%5d=%22Intelligence+artificielle%22&amp;fields%5b0%5d%5btype%5d=titres&amp;fields%5b1%5d%5bvalue%5d=%22Intelligence+artificielle%22&amp;fields%5b1%5d%5btype%5d=rameauKeyword&amp;fields%5b2%5d%5bvalue%5d=%22Intelligence+artificielle%22&amp;fields%5b2%5d%5btype%5d=resumes" TargetMode="External"/><Relationship Id="rId16" Type="http://schemas.openxmlformats.org/officeDocument/2006/relationships/hyperlink" Target="https://theses.fr/resultats?filtres=%255BStatut%25253D%252522soutenu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29" Type="http://schemas.openxmlformats.org/officeDocument/2006/relationships/hyperlink" Target="https://theses.fr/resultats?filtres=%255BStatut%25253D%252522enCours%252522%255D&amp;q=titres.%5C*:(%22Efficacit%C3%A9+%C3%A9nerg%C3%A9tique%22)+OU+(sujetsRameauLibelle:(%22Efficacit%C3%A9+%C3%A9nerg%C3%A9tique%22)+OU+sujetsRameauPpn:(%22Efficacit%C3%A9+%C3%A9nerg%C3%A9tique%22))+OU+resumes.%5C*:(%22Efficacit%C3%A9+%C3%A9nerg%C3%A9tique%22)&amp;page=1&amp;nb=10&amp;tri=pertinence&amp;domaine=theses&amp;avancee=true&amp;fields%5b0%5d%5bvalue%5d=%22Efficacit%C3%A9+%C3%A9nerg%C3%A9tique%22&amp;fields%5b0%5d%5btype%5d=titres&amp;fields%5b1%5d%5bvalue%5d=%22Efficacit%C3%A9+%C3%A9nerg%C3%A9tique%22&amp;fields%5b1%5d%5btype%5d=rameauKeyword&amp;fields%5b2%5d%5bvalue%5d=%22Efficacit%C3%A9+%C3%A9nerg%C3%A9tique%22&amp;fields%5b2%5d%5btype%5d=resum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heses.fr/resultats?filtres=%255BStatut%25253D%252522soutenue%252522%255D&amp;q=titres.%5C*:(%22Robot%22)+OU+(sujetsRameauLibelle:(%22Robot%22)+OU+sujetsRameauPpn:(%22Robot%22))+OU+resumes.%5C*:(%22Robot%22)&amp;page=1&amp;nb=10&amp;tri=pertinence&amp;domaine=theses&amp;avancee=true&amp;fields%5b0%5d%5bvalue%5d=%22Robot%22&amp;fields%5b0%5d%5btype%5d=titres&amp;fields%5b1%5d%5bvalue%5d=%22Robot%22&amp;fields%5b1%5d%5btype%5d=rameauKeyword&amp;fields%5b2%5d%5bvalue%5d=%22Robot%22&amp;fields%5b2%5d%5btype%5d=resumes" TargetMode="External"/><Relationship Id="rId11" Type="http://schemas.openxmlformats.org/officeDocument/2006/relationships/hyperlink" Target="https://theses.fr/resultats?filtres=%255BStatut%25253D%252522enCours%252522%255D&amp;q=titres.%5C*:(%22D%C3%A9veloppement+durable%22)+OU+(sujetsRameauLibelle:(%22D%C3%A9veloppement+durable%22)+OU+sujetsRameauPpn:(%22D%C3%A9veloppement+durable%22))+OU+resumes.%5C*:(%22D%C3%A9veloppement+durable%22)&amp;page=1&amp;nb=10&amp;tri=pertinence&amp;domaine=theses&amp;avancee=true&amp;fields%5b0%5d%5bvalue%5d=%22D%C3%A9veloppement+durable%22&amp;fields%5b0%5d%5btype%5d=titres&amp;fields%5b1%5d%5bvalue%5d=%22D%C3%A9veloppement+durable%22&amp;fields%5b1%5d%5btype%5d=rameauKeyword&amp;fields%5b2%5d%5bvalue%5d=%22D%C3%A9veloppement+durable%22&amp;fields%5b2%5d%5btype%5d=resumes" TargetMode="External"/><Relationship Id="rId24" Type="http://schemas.openxmlformats.org/officeDocument/2006/relationships/hyperlink" Target="https://theses.fr/resultats?filtres=%255BStatut%25253D%252522soutenue%252522%255D&amp;q=titres.%5C*:(%22Fabrication+additive%22)+OU+(sujetsRameauLibelle:(%22Fabrication+additive%22)+OU+sujetsRameauPpn:(%22Fabrication+additive%22))+OU+resumes.%5C*:(%22Fabrication+additive%22)&amp;page=1&amp;nb=10&amp;tri=pertinence&amp;domaine=theses&amp;avancee=true&amp;fields%5b0%5d%5bvalue%5d=%22Fabrication+additive%22&amp;fields%5b0%5d%5btype%5d=titres&amp;fields%5b1%5d%5bvalue%5d=%22Fabrication+additive%22&amp;fields%5b1%5d%5btype%5d=rameauKeyword&amp;fields%5b2%5d%5bvalue%5d=%22Fabrication+additive%22&amp;fields%5b2%5d%5btype%5d=resumes" TargetMode="External"/><Relationship Id="rId32" Type="http://schemas.openxmlformats.org/officeDocument/2006/relationships/hyperlink" Target="https://theses.fr/resultats?filtres=%255BStatut%25253D%252522soutenue%252522%255D&amp;q=titres.%5C*:(%22Microfluidique%22)+OU+(sujetsRameauLibelle:(%22Microfluidique%22)+OU+sujetsRameauPpn:(%22Microfluidique%22))+OU+resumes.%5C*:(%22Microfluidique%22)&amp;page=1&amp;nb=10&amp;tri=pertinence&amp;domaine=theses&amp;avancee=true&amp;fields%5b0%5d%5bvalue%5d=%22Microfluidique%22&amp;fields%5b0%5d%5btype%5d=titres&amp;fields%5b1%5d%5bvalue%5d=%22Microfluidique%22&amp;fields%5b1%5d%5btype%5d=rameauKeyword&amp;fields%5b2%5d%5bvalue%5d=%22Microfluidique%22&amp;fields%5b2%5d%5btype%5d=resumes" TargetMode="External"/><Relationship Id="rId37" Type="http://schemas.openxmlformats.org/officeDocument/2006/relationships/hyperlink" Target="https://theses.fr/resultats?filtres=%255BStatut%25253D%252522enCours%252522%255D&amp;q=titres.%5C*:(%22Drone%22)+OU+(sujetsRameauLibelle:(%22Drone%22)+OU+sujetsRameauPpn:(%22Drone%22))+OU+resumes.%5C*:(%22Drone%22)&amp;page=1&amp;nb=10&amp;tri=pertinence&amp;domaine=theses&amp;avancee=true&amp;fields%5b0%5d%5bvalue%5d=%22Drone%22&amp;fields%5b0%5d%5btype%5d=titres&amp;fields%5b1%5d%5bvalue%5d=%22Drone%22&amp;fields%5b1%5d%5btype%5d=rameauKeyword&amp;fields%5b2%5d%5bvalue%5d=%22Drone%22&amp;fields%5b2%5d%5btype%5d=resumes" TargetMode="External"/><Relationship Id="rId40" Type="http://schemas.openxmlformats.org/officeDocument/2006/relationships/hyperlink" Target="https://theses.fr/resultats?filtres=%255BStatut%25253D%252522soutenue%252522%255D&amp;q=titres.%5C*:(%22Eoliennes%22)+OU+(sujetsRameauLibelle:(%22Eoliennes%22)+OU+sujetsRameauPpn:(%22Eoliennes%22))+OU+resumes.%5C*:(%22Eoliennes%22)&amp;page=1&amp;nb=10&amp;tri=pertinence&amp;domaine=theses&amp;avancee=true&amp;fields%5b0%5d%5bvalue%5d=%22Eoliennes%22&amp;fields%5b0%5d%5btype%5d=titres&amp;fields%5b1%5d%5bvalue%5d=%22Eoliennes%22&amp;fields%5b1%5d%5btype%5d=rameauKeyword&amp;fields%5b2%5d%5bvalue%5d=%22Eoliennes%22&amp;fields%5b2%5d%5btype%5d=resumes" TargetMode="External"/><Relationship Id="rId45" Type="http://schemas.openxmlformats.org/officeDocument/2006/relationships/hyperlink" Target="https://theses.fr/resultats?filtres=%255BStatut%25253D%252522enCours%252522%255D&amp;q=titres.%5C*:(%22Imagerie+m%C3%A9dicale%22)+OU+(sujetsRameauLibelle:(%22Imagerie+m%C3%A9dicale%22)+OU+sujetsRameauPpn:(%22Imagerie+m%C3%A9dicale%22))+OU+resumes.%5C*:(%22Imagerie+m%C3%A9dicale%22)&amp;page=1&amp;nb=10&amp;tri=pertinence&amp;domaine=theses&amp;avancee=true&amp;fields%5b0%5d%5bvalue%5d=%22Imagerie+m%C3%A9dicale%22&amp;fields%5b0%5d%5btype%5d=titres&amp;fields%5b1%5d%5bvalue%5d=%22Imagerie+m%C3%A9dicale%22&amp;fields%5b1%5d%5btype%5d=rameauKeyword&amp;fields%5b2%5d%5bvalue%5d=%22Imagerie+m%C3%A9dicale%22&amp;fields%5b2%5d%5btype%5d=resumes" TargetMode="External"/><Relationship Id="rId5" Type="http://schemas.openxmlformats.org/officeDocument/2006/relationships/hyperlink" Target="https://theses.fr/resultats?filtres=%255BStatut%25253D%252522enCours%252522%255D&amp;q=titres.%5C*:(%22Batteries%22)+OU+(sujetsRameauLibelle:(%22Batteries%22)+OU+sujetsRameauPpn:(%22Batteries%22))+OU+resumes.%5C*:(%22Batteries%22)&amp;page=1&amp;nb=10&amp;tri=pertinence&amp;domaine=theses&amp;avancee=true&amp;fields%5b0%5d%5bvalue%5d=%22Batteries%22&amp;fields%5b0%5d%5btype%5d=titres&amp;fields%5b1%5d%5bvalue%5d=%22Batteries%22&amp;fields%5b1%5d%5btype%5d=rameauKeyword&amp;fields%5b2%5d%5bvalue%5d=%22Batteries%22&amp;fields%5b2%5d%5btype%5d=resumes" TargetMode="External"/><Relationship Id="rId15" Type="http://schemas.openxmlformats.org/officeDocument/2006/relationships/hyperlink" Target="https://theses.fr/resultats?filtres=%255BStatut%25253D%252522enCours%252522%255D&amp;q=titres.%5C*:(%22Recyclage%22)+OU+(sujetsRameauLibelle:(%22Recyclage%22)+OU+sujetsRameauPpn:(%22Recyclage%22))+OU+resumes.%5C*:(%22Recyclage%22)&amp;page=1&amp;nb=10&amp;tri=pertinence&amp;domaine=theses&amp;avancee=true&amp;fields%5b0%5d%5bvalue%5d=%22Recyclage%22&amp;fields%5b0%5d%5btype%5d=titres&amp;fields%5b1%5d%5bvalue%5d=%22Recyclage%22&amp;fields%5b1%5d%5btype%5d=rameauKeyword&amp;fields%5b2%5d%5bvalue%5d=%22Recyclage%22&amp;fields%5b2%5d%5btype%5d=resumes" TargetMode="External"/><Relationship Id="rId23" Type="http://schemas.openxmlformats.org/officeDocument/2006/relationships/hyperlink" Target="https://theses.fr/resultats?filtres=%255BStatut%25253D%252522enCours%252522%255D&amp;q=titres.%5C*:(%22Nouveaux+mat%C3%A9riaux%22)+OU+(sujetsRameauLibelle:(%22Nouveaux+mat%C3%A9riaux%22)+OU+sujetsRameauPpn:(%22Nouveaux+mat%C3%A9riaux%22))+OU+resumes.%5C*:(%22Nouveaux+mat%C3%A9riaux%22)&amp;page=1&amp;nb=10&amp;tri=pertinence&amp;domaine=theses&amp;avancee=true&amp;fields%5b0%5d%5bvalue%5d=%22Nouveaux+mat%C3%A9riaux%22&amp;fields%5b0%5d%5btype%5d=titres&amp;fields%5b1%5d%5bvalue%5d=%22Nouveaux+mat%C3%A9riaux%22&amp;fields%5b1%5d%5btype%5d=rameauKeyword&amp;fields%5b2%5d%5bvalue%5d=%22Nouveaux+mat%C3%A9riaux%22&amp;fields%5b2%5d%5btype%5d=resumes" TargetMode="External"/><Relationship Id="rId28" Type="http://schemas.openxmlformats.org/officeDocument/2006/relationships/hyperlink" Target="https://theses.fr/resultats?filtres=%25255BStatut%2525253D%25252522soutenue%25252522%25255D&amp;q=titres.%255C*:(%2522Efficacit%C3%A9+%C3%A9nerg%C3%A9tique%2522)+OU+(sujetsRameauLibelle:(%2522Efficacit%C3%A9+%C3%A9nerg%C3%A9tique%2522)+OU+sujetsRameauPpn:(%2522Efficacit%C3%A9+%C3%A9nerg%C3%A9tique%2522))+OU+resumes.%255C*:(%2522Efficacit%C3%A9+%C3%A9nerg%C3%A9tique%2522)&amp;page=1&amp;nb=10&amp;tri=pertinence&amp;domaine=theses&amp;avancee=true&amp;fields%255b0%255d%255bvalue%255d=%2522Efficacit%C3%A9+%C3%A9nerg%C3%A9tique%2522&amp;fields%255b0%255d%255btype%255d=titres&amp;fields%255b1%255d%255bvalue%255d=%2522Efficacit%C3%A9+%C3%A9nerg%C3%A9tique%2522&amp;fields%255b1%255d%255btype%255d=rameauKeyword&amp;fields%255b2%255d%255bvalue%255d=%2522Efficacit%C3%A9+%C3%A9nerg%C3%A9tique%2522&amp;fields%255b2%255d%255btype%255d=resumes" TargetMode="External"/><Relationship Id="rId36" Type="http://schemas.openxmlformats.org/officeDocument/2006/relationships/hyperlink" Target="https://theses.fr/resultats?filtres=%255BStatut%25253D%252522soutenue%252522%255D&amp;q=titres.%5C*:(%22Drone%22)+OU+(sujetsRameauLibelle:(%22Drone%22)+OU+sujetsRameauPpn:(%22Drone%22))+OU+resumes.%5C*:(%22Drone%22)&amp;page=1&amp;nb=10&amp;tri=pertinence&amp;domaine=theses&amp;avancee=true&amp;fields%5b0%5d%5bvalue%5d=%22Drone%22&amp;fields%5b0%5d%5btype%5d=titres&amp;fields%5b1%5d%5bvalue%5d=%22Drone%22&amp;fields%5b1%5d%5btype%5d=rameauKeyword&amp;fields%5b2%5d%5bvalue%5d=%22Drone%22&amp;fields%5b2%5d%5btype%5d=resumes" TargetMode="External"/><Relationship Id="rId10" Type="http://schemas.openxmlformats.org/officeDocument/2006/relationships/hyperlink" Target="https://theses.fr/resultats?filtres=%255BStatut%25253D%252522soutenue%252522%255D&amp;q=titres.%5C*:(%22D%C3%A9veloppement+durable%22)+OU+(sujetsRameauLibelle:(%22D%C3%A9veloppement+durable%22)+OU+sujetsRameauPpn:(%22D%C3%A9veloppement+durable%22))+OU+resumes.%5C*:(%22D%C3%A9veloppement+durable%22)&amp;page=1&amp;nb=10&amp;tri=pertinence&amp;domaine=theses&amp;avancee=true&amp;fields%5b0%5d%5bvalue%5d=%22D%C3%A9veloppement+durable%22&amp;fields%5b0%5d%5btype%5d=titres&amp;fields%5b1%5d%5bvalue%5d=%22D%C3%A9veloppement+durable%22&amp;fields%5b1%5d%5btype%5d=rameauKeyword&amp;fields%5b2%5d%5bvalue%5d=%22D%C3%A9veloppement+durable%22&amp;fields%5b2%5d%5btype%5d=resumes" TargetMode="External"/><Relationship Id="rId19" Type="http://schemas.openxmlformats.org/officeDocument/2006/relationships/hyperlink" Target="https://theses.fr/resultats?filtres=%255BStatut%25253D%252522enCours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31" Type="http://schemas.openxmlformats.org/officeDocument/2006/relationships/hyperlink" Target="https://theses.fr/resultats?filtres=%255BStatut%25253D%252522enCours%252522%255D&amp;q=titres.%5C*:(%22Jumeaux+num%C3%A9riques%22)+OU+(sujetsRameauLibelle:(%22Jumeaux+num%C3%A9riques%22)+OU+sujetsRameauPpn:(%22Jumeaux+num%C3%A9riques%22))+OU+resumes.%5C*:(%22Jumeaux+num%C3%A9riques%22)&amp;page=1&amp;nb=10&amp;tri=pertinence&amp;domaine=theses&amp;avancee=true&amp;fields%5b0%5d%5bvalue%5d=%22Jumeaux+num%C3%A9riques%22&amp;fields%5b0%5d%5btype%5d=titres&amp;fields%5b1%5d%5bvalue%5d=%22Jumeaux+num%C3%A9riques%22&amp;fields%5b1%5d%5btype%5d=rameauKeyword&amp;fields%5b2%5d%5bvalue%5d=%22Jumeaux+num%C3%A9riques%22&amp;fields%5b2%5d%5btype%5d=resumes" TargetMode="External"/><Relationship Id="rId44" Type="http://schemas.openxmlformats.org/officeDocument/2006/relationships/hyperlink" Target="https://theses.fr/resultats?filtres=%255BStatut%25253D%252522soutenue%252522%255D&amp;q=titres.%5C*:(%22Imagerie+m%C3%A9dicale%22)+OU+(sujetsRameauLibelle:(%22Imagerie+m%C3%A9dicale%22)+OU+sujetsRameauPpn:(%22Imagerie+m%C3%A9dicale%22))+OU+resumes.%5C*:(%22Imagerie+m%C3%A9dicale%22)&amp;page=1&amp;nb=10&amp;tri=pertinence&amp;domaine=theses&amp;avancee=true&amp;fields%5b0%5d%5bvalue%5d=%22Imagerie+m%C3%A9dicale%22&amp;fields%5b0%5d%5btype%5d=titres&amp;fields%5b1%5d%5bvalue%5d=%22Imagerie+m%C3%A9dicale%22&amp;fields%5b1%5d%5btype%5d=rameauKeyword&amp;fields%5b2%5d%5bvalue%5d=%22Imagerie+m%C3%A9dicale%22&amp;fields%5b2%5d%5btype%5d=resumes" TargetMode="External"/><Relationship Id="rId4" Type="http://schemas.openxmlformats.org/officeDocument/2006/relationships/hyperlink" Target="https://theses.fr/resultats?filtres=%255BStatut%25253D%252522soutenue%252522%255D&amp;q=titres.%5C*:(%22Batteries%22)+OU+(sujetsRameauLibelle:(%22Batteries%22)+OU+sujetsRameauPpn:(%22Batteries%22))+OU+resumes.%5C*:(%22Batteries%22)&amp;page=1&amp;nb=10&amp;tri=pertinence&amp;domaine=theses&amp;avancee=true&amp;fields%5b0%5d%5bvalue%5d=%22Batteries%22&amp;fields%5b0%5d%5btype%5d=titres&amp;fields%5b1%5d%5bvalue%5d=%22Batteries%22&amp;fields%5b1%5d%5btype%5d=rameauKeyword&amp;fields%5b2%5d%5bvalue%5d=%22Batteries%22&amp;fields%5b2%5d%5btype%5d=resumes" TargetMode="External"/><Relationship Id="rId9" Type="http://schemas.openxmlformats.org/officeDocument/2006/relationships/hyperlink" Target="https://theses.fr/resultats?filtres=%255BStatut%25253D%252522enCours%252522%255D&amp;q=titres.%5C*:(%22Internet%22)+OU+(sujetsRameauLibelle:(%22Internet%22)+OU+sujetsRameauPpn:(%22Internet%22))+OU+resumes.%5C*:(%22Internet%22)&amp;page=1&amp;nb=10&amp;tri=pertinence&amp;domaine=theses&amp;avancee=true&amp;fields%5b0%5d%5bvalue%5d=%22Internet%22&amp;fields%5b0%5d%5btype%5d=titres&amp;fields%5b1%5d%5bvalue%5d=%22Internet%22&amp;fields%5b1%5d%5btype%5d=rameauKeyword&amp;fields%5b2%5d%5bvalue%5d=%22Internet%22&amp;fields%5b2%5d%5btype%5d=resumes" TargetMode="External"/><Relationship Id="rId14" Type="http://schemas.openxmlformats.org/officeDocument/2006/relationships/hyperlink" Target="https://theses.fr/resultats?filtres=%255BStatut%25253D%252522soutenue%252522%255D&amp;q=titres.%5C*:(%22Recyclage%22)+OU+(sujetsRameauLibelle:(%22Recyclage%22)+OU+sujetsRameauPpn:(%22Recyclage%22))+OU+resumes.%5C*:(%22Recyclage%22)&amp;page=1&amp;nb=10&amp;tri=pertinence&amp;domaine=theses&amp;avancee=true&amp;fields%5b0%5d%5bvalue%5d=%22Recyclage%22&amp;fields%5b0%5d%5btype%5d=titres&amp;fields%5b1%5d%5bvalue%5d=%22Recyclage%22&amp;fields%5b1%5d%5btype%5d=rameauKeyword&amp;fields%5b2%5d%5bvalue%5d=%22Recyclage%22&amp;fields%5b2%5d%5btype%5d=resumes" TargetMode="External"/><Relationship Id="rId22" Type="http://schemas.openxmlformats.org/officeDocument/2006/relationships/hyperlink" Target="https://theses.fr/resultats?filtres=%255BStatut%25253D%252522soutenue%252522%255D&amp;q=titres.%5C*:(%22Nouveaux+mat%C3%A9riaux%22)+OU+(sujetsRameauLibelle:(%22Nouveaux+mat%C3%A9riaux%22)+OU+sujetsRameauPpn:(%22Nouveaux+mat%C3%A9riaux%22))+OU+resumes.%5C*:(%22Nouveaux+mat%C3%A9riaux%22)&amp;page=1&amp;nb=10&amp;tri=pertinence&amp;domaine=theses&amp;avancee=true&amp;fields%5b0%5d%5bvalue%5d=%22Nouveaux+mat%C3%A9riaux%22&amp;fields%5b0%5d%5btype%5d=titres&amp;fields%5b1%5d%5bvalue%5d=%22Nouveaux+mat%C3%A9riaux%22&amp;fields%5b1%5d%5btype%5d=rameauKeyword&amp;fields%5b2%5d%5bvalue%5d=%22Nouveaux+mat%C3%A9riaux%22&amp;fields%5b2%5d%5btype%5d=resumes" TargetMode="External"/><Relationship Id="rId27" Type="http://schemas.openxmlformats.org/officeDocument/2006/relationships/hyperlink" Target="https://theses.fr/resultats?filtres=%255BStatut%25253D%252522enCours%252522%255D&amp;q=titres.%5C*:(%22Transition+%C3%A9cologique%22)+OU+(sujetsRameauLibelle:(%22Transition+%C3%A9cologique%22)+OU+sujetsRameauPpn:(%22Transition+%C3%A9cologique%22))+OU+resumes.%5C*:(%22Transition+%C3%A9cologique%22)&amp;page=1&amp;nb=10&amp;tri=pertinence&amp;domaine=theses&amp;avancee=true&amp;fields%5b0%5d%5bvalue%5d=%22Transition+%C3%A9cologique%22&amp;fields%5b0%5d%5btype%5d=titres&amp;fields%5b1%5d%5bvalue%5d=%22Transition+%C3%A9cologique%22&amp;fields%5b1%5d%5btype%5d=rameauKeyword&amp;fields%5b2%5d%5bvalue%5d=%22Transition+%C3%A9cologique%22&amp;fields%5b2%5d%5btype%5d=resumes" TargetMode="External"/><Relationship Id="rId30" Type="http://schemas.openxmlformats.org/officeDocument/2006/relationships/hyperlink" Target="https://theses.fr/resultats?filtres=%255BStatut%25253D%252522soutenue%252522%255D&amp;q=titres.%5C*:(%22Jumeaux+num%C3%A9riques%22)+OU+(sujetsRameauLibelle:(%22Jumeaux+num%C3%A9riques%22)+OU+sujetsRameauPpn:(%22Jumeaux+num%C3%A9riques%22))+OU+resumes.%5C*:(%22Jumeaux+num%C3%A9riques%22)&amp;page=1&amp;nb=10&amp;tri=pertinence&amp;domaine=theses&amp;avancee=true&amp;fields%5b0%5d%5bvalue%5d=%22Jumeaux+num%C3%A9riques%22&amp;fields%5b0%5d%5btype%5d=titres&amp;fields%5b1%5d%5bvalue%5d=%22Jumeaux+num%C3%A9riques%22&amp;fields%5b1%5d%5btype%5d=rameauKeyword&amp;fields%5b2%5d%5bvalue%5d=%22Jumeaux+num%C3%A9riques%22&amp;fields%5b2%5d%5btype%5d=resumes" TargetMode="External"/><Relationship Id="rId35" Type="http://schemas.openxmlformats.org/officeDocument/2006/relationships/hyperlink" Target="https://theses.fr/resultats?filtres=%255BStatut%25253D%252522enCours%252522%255D&amp;q=titres.%5C*:(%22Biom%C3%A9canique%22)+OU+(sujetsRameauLibelle:(%22Biom%C3%A9canique%22)+OU+sujetsRameauPpn:(%22Biom%C3%A9canique%22))+OU+resumes.%5C*:(%22Biom%C3%A9canique%22)&amp;page=1&amp;nb=10&amp;tri=pertinence&amp;domaine=theses&amp;avancee=true&amp;fields%5b0%5d%5bvalue%5d=%22Biom%C3%A9canique%22&amp;fields%5b0%5d%5btype%5d=titres&amp;fields%5b1%5d%5bvalue%5d=%22Biom%C3%A9canique%22&amp;fields%5b1%5d%5btype%5d=rameauKeyword&amp;fields%5b2%5d%5bvalue%5d=%22Biom%C3%A9canique%22&amp;fields%5b2%5d%5btype%5d=resumes" TargetMode="External"/><Relationship Id="rId43" Type="http://schemas.openxmlformats.org/officeDocument/2006/relationships/hyperlink" Target="https://theses.fr/resultats?filtres=%255BStatut%25253D%252522enCours%252522%255D&amp;q=titres.%5C*:(%22v%C3%A9hicule+%C3%A9lectrique%22)+OU+(sujetsRameauLibelle:(%22v%C3%A9hicule+%C3%A9lectrique%22)+OU+sujetsRameauPpn:(%22v%C3%A9hicule+%C3%A9lectrique%22))+OU+resumes.%5C*:(%22v%C3%A9hicule+%C3%A9lectrique%22)&amp;page=1&amp;nb=10&amp;tri=pertinence&amp;domaine=theses&amp;avancee=true&amp;fields%5b0%5d%5bvalue%5d=%22v%C3%A9hicule+%C3%A9lectrique%22&amp;fields%5b0%5d%5btype%5d=titres&amp;fields%5b1%5d%5bvalue%5d=%22v%C3%A9hicule+%C3%A9lectrique%22&amp;fields%5b1%5d%5btype%5d=rameauKeyword&amp;fields%5b2%5d%5bvalue%5d=%22v%C3%A9hicule+%C3%A9lectrique%22&amp;fields%5b2%5d%5btype%5d=resumes" TargetMode="External"/><Relationship Id="rId8" Type="http://schemas.openxmlformats.org/officeDocument/2006/relationships/hyperlink" Target="https://theses.fr/resultats?filtres=%255BStatut%25253D%252522soutenue%252522%255D&amp;q=titres.%5C*:(%22Internet%22)+OU+(sujetsRameauLibelle:(%22Internet%22)+OU+sujetsRameauPpn:(%22Internet%22))+OU+resumes.%5C*:(%22Internet%22)&amp;page=1&amp;nb=10&amp;tri=pertinence&amp;domaine=theses&amp;avancee=true&amp;fields%5b0%5d%5bvalue%5d=%22Internet%22&amp;fields%5b0%5d%5btype%5d=titres&amp;fields%5b1%5d%5bvalue%5d=%22Internet%22&amp;fields%5b1%5d%5btype%5d=rameauKeyword&amp;fields%5b2%5d%5bvalue%5d=%22Internet%22&amp;fields%5b2%5d%5btype%5d=resumes" TargetMode="External"/><Relationship Id="rId3" Type="http://schemas.openxmlformats.org/officeDocument/2006/relationships/hyperlink" Target="https://theses.fr/resultats?filtres=%255BStatut%25253D%252522enCours%252522%255D&amp;q=titres.%5C*:(%22Intelligence+artificielle%22)+OU+(sujetsRameauLibelle:(%22Intelligence+artificielle%22)+OU+sujetsRameauPpn:(%22Intelligence+artificielle%22))+OU+resumes.%5C*:(%22Intelligence+artificielle%22)&amp;page=1&amp;nb=10&amp;tri=pertinence&amp;domaine=theses&amp;avancee=true&amp;fields%5b0%5d%5bvalue%5d=%22Intelligence+artificielle%22&amp;fields%5b0%5d%5btype%5d=titres&amp;fields%5b1%5d%5bvalue%5d=%22Intelligence+artificielle%22&amp;fields%5b1%5d%5btype%5d=rameauKeyword&amp;fields%5b2%5d%5bvalue%5d=%22Intelligence+artificielle%22&amp;fields%5b2%5d%5btype%5d=resumes" TargetMode="External"/><Relationship Id="rId12" Type="http://schemas.openxmlformats.org/officeDocument/2006/relationships/hyperlink" Target="https://theses.fr/resultats?filtres=%255BStatut%25253D%252522soutenue%252522%255D&amp;q=titres.%5C*:(%22Biomasse%22)+OU+(sujetsRameauLibelle:(%22Biomasse%22)+OU+sujetsRameauPpn:(%22Biomasse%22))+OU+resumes.%5C*:(%22Biomasse%22)&amp;page=1&amp;nb=10&amp;tri=pertinence&amp;domaine=theses&amp;avancee=true&amp;fields%5b0%5d%5bvalue%5d=%22Biomasse%22&amp;fields%5b0%5d%5btype%5d=titres&amp;fields%5b1%5d%5bvalue%5d=%22Biomasse%22&amp;fields%5b1%5d%5btype%5d=rameauKeyword&amp;fields%5b2%5d%5bvalue%5d=%22Biomasse%22&amp;fields%5b2%5d%5btype%5d=resumes" TargetMode="External"/><Relationship Id="rId17" Type="http://schemas.openxmlformats.org/officeDocument/2006/relationships/hyperlink" Target="https://theses.fr/resultats?filtres=%255BStatut%25253D%252522enCours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25" Type="http://schemas.openxmlformats.org/officeDocument/2006/relationships/hyperlink" Target="https://theses.fr/resultats?filtres=%255BStatut%25253D%252522enCours%252522%255D&amp;q=titres.%5C*:(%22Fabrication+additive%22)+OU+(sujetsRameauLibelle:(%22Fabrication+additive%22)+OU+sujetsRameauPpn:(%22Fabrication+additive%22))+OU+resumes.%5C*:(%22Fabrication+additive%22)&amp;page=1&amp;nb=10&amp;tri=pertinence&amp;domaine=theses&amp;avancee=true&amp;fields%5b0%5d%5bvalue%5d=%22Fabrication+additive%22&amp;fields%5b0%5d%5btype%5d=titres&amp;fields%5b1%5d%5bvalue%5d=%22Fabrication+additive%22&amp;fields%5b1%5d%5btype%5d=rameauKeyword&amp;fields%5b2%5d%5bvalue%5d=%22Fabrication+additive%22&amp;fields%5b2%5d%5btype%5d=resumes" TargetMode="External"/><Relationship Id="rId33" Type="http://schemas.openxmlformats.org/officeDocument/2006/relationships/hyperlink" Target="https://theses.fr/resultats?filtres=%255BStatut%25253D%252522enCours%252522%255D&amp;q=titres.%5C*:(%22Microfluidique%22)+OU+(sujetsRameauLibelle:(%22Microfluidique%22)+OU+sujetsRameauPpn:(%22Microfluidique%22))+OU+resumes.%5C*:(%22Microfluidique%22)&amp;page=1&amp;nb=10&amp;tri=pertinence&amp;domaine=theses&amp;avancee=true&amp;fields%5b0%5d%5bvalue%5d=%22Microfluidique%22&amp;fields%5b0%5d%5btype%5d=titres&amp;fields%5b1%5d%5bvalue%5d=%22Microfluidique%22&amp;fields%5b1%5d%5btype%5d=rameauKeyword&amp;fields%5b2%5d%5bvalue%5d=%22Microfluidique%22&amp;fields%5b2%5d%5btype%5d=resumes" TargetMode="External"/><Relationship Id="rId38" Type="http://schemas.openxmlformats.org/officeDocument/2006/relationships/hyperlink" Target="https://theses.fr/resultats?filtres=%25255BStatut%2525253D%25252522soutenue%25252522%25255D&amp;q=titres.%255C*:(%2522R%C3%A9alit%C3%A9+virtuelle%2522)+OU+(sujetsRameauLibelle:(%2522R%C3%A9alit%C3%A9+virtuelle%2522)+OU+sujetsRameauPpn:(%2522R%C3%A9alit%C3%A9+virtuelle%2522))+OU+resumes.%255C*:(%2522R%C3%A9alit%C3%A9+virtuelle%2522)&amp;page=1&amp;nb=10&amp;tri=pertinence&amp;domaine=theses&amp;avancee=true&amp;fields%255b0%255d%255bvalue%255d=%2522R%C3%A9alit%C3%A9+virtuelle%2522&amp;fields%255b0%255d%255btype%255d=titres&amp;fields%255b1%255d%255bvalue%255d=%2522R%C3%A9alit%C3%A9+virtuelle%2522&amp;fields%255b1%255d%255btype%255d=rameauKeyword&amp;fields%255b2%255d%255bvalue%255d=%2522R%C3%A9alit%C3%A9+virtuelle%2522&amp;fields%255b2%255d%255btype%255d=resumes" TargetMode="External"/><Relationship Id="rId20" Type="http://schemas.openxmlformats.org/officeDocument/2006/relationships/hyperlink" Target="https://theses.fr/resultats?filtres=%25255BStatut%2525253D%25252522soutenue%25252522%25255D&amp;q=titres.%255C*:(%2522Electricit%C3%A9%2522)+OU+(sujetsRameauLibelle:(%2522Electricit%C3%A9%2522)+OU+sujetsRameauPpn:(%2522Electricit%C3%A9%2522))+OU+resumes.%255C*:(%2522Electricit%C3%A9%2522)&amp;page=1&amp;nb=10&amp;tri=pertinence&amp;domaine=theses&amp;avancee=true&amp;fields%255b0%255d%255bvalue%255d=%2522Electricit%C3%A9%2522&amp;fields%255b0%255d%255btype%255d=titres&amp;fields%255b1%255d%255bvalue%255d=%2522Electricit%C3%A9%2522&amp;fields%255b1%255d%255btype%255d=rameauKeyword&amp;fields%255b2%255d%255bvalue%255d=%2522Electricit%C3%A9%2522&amp;fields%255b2%255d%255btype%255d=resumes" TargetMode="External"/><Relationship Id="rId41" Type="http://schemas.openxmlformats.org/officeDocument/2006/relationships/hyperlink" Target="https://theses.fr/resultats?filtres=%255BStatut%25253D%252522enCours%252522%255D&amp;q=titres.%5C*:(%22Eoliennes%22)+OU+(sujetsRameauLibelle:(%22Eoliennes%22)+OU+sujetsRameauPpn:(%22Eoliennes%22))+OU+resumes.%5C*:(%22Eoliennes%22)&amp;page=1&amp;nb=10&amp;tri=pertinence&amp;domaine=theses&amp;avancee=true&amp;fields%5b0%5d%5bvalue%5d=%22Eoliennes%22&amp;fields%5b0%5d%5btype%5d=titres&amp;fields%5b1%5d%5bvalue%5d=%22Eoliennes%22&amp;fields%5b1%5d%5btype%5d=rameauKeyword&amp;fields%5b2%5d%5bvalue%5d=%22Eoliennes%22&amp;fields%5b2%5d%5btype%5d=resumes" TargetMode="Externa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hyperlink" Target="https://theses.fr/resultats?filtres=%255BStatut%25253D%252522enCours%252522%255D&amp;q=titres.%5C*:(%22Stockage+de+l%27%C3%A9nergie%22)+OU+(sujetsRameauLibelle:(%22Stockage+de+l%27%C3%A9nergie%22)+OU+sujetsRameauPpn:(%22Stockage+de+l%27%C3%A9nergie%22))+OU+resumes.%5C*:(%22Stockage+de+l%27%C3%A9nergie%22)&amp;page=1&amp;nb=10&amp;tri=pertinence&amp;domaine=theses&amp;avancee=true&amp;fields%5b0%5d%5bvalue%5d=%22Stockage+de+l%27%C3%A9nergie%22&amp;fields%5b0%5d%5btype%5d=titres&amp;fields%5b1%5d%5bvalue%5d=%22Stockage+de+l%27%C3%A9nergie%22&amp;fields%5b1%5d%5btype%5d=rameauKeyword&amp;fields%5b2%5d%5bvalue%5d=%22Stockage+de+l%27%C3%A9nergie%22&amp;fields%5b2%5d%5btype%5d=resumes" TargetMode="External"/><Relationship Id="rId18" Type="http://schemas.openxmlformats.org/officeDocument/2006/relationships/hyperlink" Target="https://theses.fr/resultats?filtres=%255BStatut%25253D%252522soutenue%252522%255D&amp;q=titres.%5C*:(%22Nanotechnologies%22)+OU+(sujetsRameauLibelle:(%22Nanotechnologies%22)+OU+sujetsRameauPpn:(%22Nanotechnologies%22))+OU+resumes.%5C*:(%22Nanotechnologies%22)&amp;page=1&amp;nb=10&amp;tri=pertinence&amp;domaine=theses&amp;avancee=true&amp;fields%5b0%5d%5bvalue%5d=%22Nanotechnologies%22&amp;fields%5b0%5d%5btype%5d=titres&amp;fields%5b1%5d%5bvalue%5d=%22Nanotechnologies%22&amp;fields%5b1%5d%5btype%5d=rameauKeyword&amp;fields%5b2%5d%5bvalue%5d=%22Nanotechnologies%22&amp;fields%5b2%5d%5btype%5d=resumes" TargetMode="External"/><Relationship Id="rId26" Type="http://schemas.openxmlformats.org/officeDocument/2006/relationships/hyperlink" Target="https://theses.fr/resultats?filtres=%255BStatut%25253D%252522soutenue%252522%255D&amp;q=titres.%5C*:(%22ecoconception%22)+OU+(sujetsRameauLibelle:(%22ecoconception%22)+OU+sujetsRameauPpn:(%22ecoconception%22))+OU+resumes.%5C*:(%22ecoconception%22)&amp;page=1&amp;nb=10&amp;tri=pertinence&amp;domaine=theses&amp;avancee=true&amp;fields%5b0%5d%5bvalue%5d=%22ecoconception%22&amp;fields%5b0%5d%5btype%5d=titres&amp;fields%5b1%5d%5bvalue%5d=%22ecoconception%22&amp;fields%5b1%5d%5btype%5d=rameauKeyword&amp;fields%5b2%5d%5bvalue%5d=%22ecoconception%22&amp;fields%5b2%5d%5btype%5d=resumes" TargetMode="External"/><Relationship Id="rId39" Type="http://schemas.openxmlformats.org/officeDocument/2006/relationships/hyperlink" Target="https://theses.fr/resultats?filtres=%255BStatut%25253D%252522enCours%252522%255D&amp;q=titres.%5C*:(%22B%C3%A2timent+intelligent%22)+OU+(sujetsRameauLibelle:(%22B%C3%A2timent+intelligent%22)+OU+sujetsRameauPpn:(%22B%C3%A2timent+intelligent%22))+OU+resumes.%5C*:(%22B%C3%A2timent+intelligent%22)&amp;page=1&amp;nb=10&amp;tri=pertinence&amp;domaine=theses&amp;avancee=true&amp;fields%5b0%5d%5bvalue%5d=%22B%C3%A2timent+intelligent%22&amp;fields%5b0%5d%5btype%5d=titres&amp;fields%5b1%5d%5bvalue%5d=%22B%C3%A2timent+intelligent%22&amp;fields%5b1%5d%5btype%5d=rameauKeyword&amp;fields%5b2%5d%5bvalue%5d=%22B%C3%A2timent+intelligent%22&amp;fields%5b2%5d%5btype%5d=resumes" TargetMode="External"/><Relationship Id="rId21" Type="http://schemas.openxmlformats.org/officeDocument/2006/relationships/hyperlink" Target="https://theses.fr/resultats?filtres=%255BStatut%25253D%252522enCours%252522%255D&amp;q=titres.%5C*:(%22Biocapteurs%22)+OU+(sujetsRameauLibelle:(%22Biocapteurs%22)+OU+sujetsRameauPpn:(%22Biocapteurs%22))+OU+resumes.%5C*:(%22Biocapteurs%22)&amp;page=1&amp;nb=10&amp;tri=pertinence&amp;domaine=theses&amp;avancee=true&amp;fields%5b0%5d%5bvalue%5d=%22Biocapteurs%22&amp;fields%5b0%5d%5btype%5d=titres&amp;fields%5b1%5d%5bvalue%5d=%22Biocapteurs%22&amp;fields%5b1%5d%5btype%5d=rameauKeyword&amp;fields%5b2%5d%5bvalue%5d=%22Biocapteurs%22&amp;fields%5b2%5d%5btype%5d=resumes" TargetMode="External"/><Relationship Id="rId34" Type="http://schemas.openxmlformats.org/officeDocument/2006/relationships/hyperlink" Target="https://theses.fr/resultats?filtres=%255BStatut%25253D%252522soutenue%252522%255D&amp;q=titres.%5C*:(%22Construction+durable%22)+OU+(sujetsRameauLibelle:(%22Construction+durable%22)+OU+sujetsRameauPpn:(%22Construction+durable%22))+OU+resumes.%5C*:(%22Construction+durable%22)&amp;page=1&amp;nb=10&amp;tri=pertinence&amp;domaine=theses&amp;avancee=true&amp;fields%5b0%5d%5bvalue%5d=%22Construction+durable%22&amp;fields%5b0%5d%5btype%5d=titres&amp;fields%5b1%5d%5bvalue%5d=%22Construction+durable%22&amp;fields%5b1%5d%5btype%5d=rameauKeyword&amp;fields%5b2%5d%5bvalue%5d=%22Construction+durable%22&amp;fields%5b2%5d%5btype%5d=resumes" TargetMode="External"/><Relationship Id="rId42" Type="http://schemas.openxmlformats.org/officeDocument/2006/relationships/hyperlink" Target="https://theses.fr/resultats?filtres=%25255BStatut%2525253D%25252522soutenue%25252522%25255D&amp;q=titres.%255C*:(%2522Robotique+en+m%C3%A9decine%2522)+OU+(sujetsLibelle:(%2522Robotique+en+m%C3%A9decine%2522)+OU+sujetsRameauLibelle:(%2522Robotique+en+m%C3%A9decine%2522)+OU+sujetsRameauPpn:(%2522Robotique+en+m%C3%A9decine%2522))+OU+resumes.%255C*:(%2522Robotique+en+m%C3%A9decine%2522)&amp;page=1&amp;nb=10&amp;tri=pertinence&amp;domaine=theses&amp;avancee=true&amp;fields%255b0%255d%255bvalue%255d=%2522Robotique+en+m%C3%A9decine%2522&amp;fields%255b0%255d%255btype%255d=titres&amp;fields%255b1%255d%255bvalue%255d=%2522Robotique+en+m%C3%A9decine%2522&amp;fields%255b1%255d%255btype%255d=everyKeyword&amp;fields%255b2%255d%255bvalue%255d=%2522Robotique+en+m%C3%A9decine%2522&amp;fields%255b2%255d%255btype%255d=resumes" TargetMode="External"/><Relationship Id="rId7" Type="http://schemas.openxmlformats.org/officeDocument/2006/relationships/hyperlink" Target="https://theses.fr/resultats?filtres=%255BStatut%25253D%252522enCours%252522%255D&amp;q=titres.%5C*:(%22V%C3%A9hicule+autonome%22)+OU+(sujetsRameauLibelle:(%22V%C3%A9hicule+autonome%22)+OU+sujetsRameauPpn:(%22V%C3%A9hicule+autonome%22))+OU+resumes.%5C*:(%22V%C3%A9hicule+autonome%22)&amp;page=1&amp;nb=10&amp;tri=pertinence&amp;domaine=theses&amp;avancee=true&amp;fields%5b0%5d%5bvalue%5d=%22V%C3%A9hicule+autonome%22&amp;fields%5b0%5d%5btype%5d=titres&amp;fields%5b1%5d%5bvalue%5d=%22V%C3%A9hicule+autonome%22&amp;fields%5b1%5d%5btype%5d=rameauKeyword&amp;fields%5b2%5d%5bvalue%5d=%22V%C3%A9hicule+autonome%22&amp;fields%5b2%5d%5btype%5d=resumes" TargetMode="External"/><Relationship Id="rId2" Type="http://schemas.openxmlformats.org/officeDocument/2006/relationships/hyperlink" Target="https://theses.fr/resultats?filtres=%255BStatut%25253D%252522soutenue%252522%255D&amp;q=titres.%5C*:(%22Biotechnologie%22)+OU+(sujetsRameauLibelle:(%22Biotechnologie%22)+OU+sujetsRameauPpn:(%22Biotechnologie%22))+OU+resumes.%5C*:(%22Biotechnologies%22)&amp;page=1&amp;nb=10&amp;tri=pertinence&amp;domaine=theses&amp;avancee=true&amp;fields%5b0%5d%5bvalue%5d=%22Biotechnologie%22&amp;fields%5b0%5d%5btype%5d=titres&amp;fields%5b1%5d%5bvalue%5d=%22Biotechnologie%22&amp;fields%5b1%5d%5btype%5d=rameauKeyword&amp;fields%5b2%5d%5bvalue%5d=%22Biotechnologies%22&amp;fields%5b2%5d%5btype%5d=resumes" TargetMode="External"/><Relationship Id="rId16" Type="http://schemas.openxmlformats.org/officeDocument/2006/relationships/hyperlink" Target="https://theses.fr/resultats?filtres=%255BStatut%25253D%252522soutenue%252522%255D&amp;q=titres.%5C*:(%22Gestion+de+l%27%C3%A9nergie%22)+OU+(sujetsRameauLibelle:(%22Gestion+de+l%27%C3%A9nergie%22)+OU+sujetsRameauPpn:(%22Gestion+de+l%27%C3%A9nergie%22))+OU+resumes.%5C*:(%22Gestion+de+l%27%C3%A9nergie%22)&amp;page=1&amp;nb=10&amp;tri=pertinence&amp;domaine=theses&amp;avancee=true&amp;fields%5b0%5d%5bvalue%5d=%22Gestion+de+l%27%C3%A9nergie%22&amp;fields%5b0%5d%5btype%5d=titres&amp;fields%5b1%5d%5bvalue%5d=%22Gestion+de+l%27%C3%A9nergie%22&amp;fields%5b1%5d%5btype%5d=rameauKeyword&amp;fields%5b2%5d%5bvalue%5d=%22Gestion+de+l%27%C3%A9nergie%22&amp;fields%5b2%5d%5btype%5d=resumes" TargetMode="External"/><Relationship Id="rId20" Type="http://schemas.openxmlformats.org/officeDocument/2006/relationships/hyperlink" Target="https://theses.fr/resultats?filtres=%255BStatut%25253D%252522soutenue%252522%255D&amp;q=titres.%5C*:(%22Biocapteurs%22)+OU+(sujetsRameauLibelle:(%22Biocapteurs%22)+OU+sujetsRameauPpn:(%22Biocapteurs%22))+OU+resumes.%5C*:(%22Biocapteurs%22)&amp;page=1&amp;nb=10&amp;tri=pertinence&amp;domaine=theses&amp;avancee=true&amp;fields%5b0%5d%5bvalue%5d=%22Biocapteurs%22&amp;fields%5b0%5d%5btype%5d=titres&amp;fields%5b1%5d%5bvalue%5d=%22Biocapteurs%22&amp;fields%5b1%5d%5btype%5d=rameauKeyword&amp;fields%5b2%5d%5bvalue%5d=%22Biocapteurs%22&amp;fields%5b2%5d%5btype%5d=resumes" TargetMode="External"/><Relationship Id="rId29" Type="http://schemas.openxmlformats.org/officeDocument/2006/relationships/hyperlink" Target="https://theses.fr/resultats?filtres=%255BStatut%25253D%252522enCours%252522%255D&amp;q=titres.%5C*:(%22Bioproc%C3%A9d%C3%A9s%22)+OU+(sujetsRameauLibelle:(%22Bioproc%C3%A9d%C3%A9s%22)+OU+sujetsRameauPpn:(%22Bioproc%C3%A9d%C3%A9s%22))+OU+resumes.%5C*:(%22Bioproc%C3%A9d%C3%A9s%22)&amp;page=1&amp;nb=10&amp;tri=pertinence&amp;domaine=theses&amp;avancee=true&amp;fields%5b0%5d%5bvalue%5d=%22Bioproc%C3%A9d%C3%A9s%22&amp;fields%5b0%5d%5btype%5d=titres&amp;fields%5b1%5d%5bvalue%5d=%22Bioproc%C3%A9d%C3%A9s%22&amp;fields%5b1%5d%5btype%5d=rameauKeyword&amp;fields%5b2%5d%5bvalue%5d=%22Bioproc%C3%A9d%C3%A9s%22&amp;fields%5b2%5d%5btype%5d=resumes" TargetMode="External"/><Relationship Id="rId41" Type="http://schemas.openxmlformats.org/officeDocument/2006/relationships/hyperlink" Target="https://theses.fr/resultats?filtres=%255BStatut%25253D%252522enCours%252522%255D&amp;q=titres.%5C*:(%22Isolation+acoustique%22)+OU+(sujetsRameauLibelle:(%22Isolation+acoustique%22)+OU+sujetsRameauPpn:(%22Isolation+acoustique%22))+OU+resumes.%5C*:(%22Isolation+acoustique%22)&amp;page=1&amp;nb=10&amp;tri=pertinence&amp;domaine=theses&amp;avancee=true&amp;fields%5b0%5d%5bvalue%5d=%22Isolation+acoustique%22&amp;fields%5b0%5d%5btype%5d=titres&amp;fields%5b1%5d%5bvalue%5d=%22Isolation+acoustique%22&amp;fields%5b1%5d%5btype%5d=rameauKeyword&amp;fields%5b2%5d%5bvalue%5d=%22Isolation+acoustique%22&amp;fields%5b2%5d%5btype%5d=resum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heses.fr/resultats?filtres=%255BStatut%25253D%252522soutenue%252522%255D&amp;q=titres.%5C*:(%22V%C3%A9hicule+autonome%22)+OU+(sujetsRameauLibelle:(%22V%C3%A9hicule+autonome%22)+OU+sujetsRameauPpn:(%22V%C3%A9hicule+autonome%22))+OU+resumes.%5C*:(%22V%C3%A9hicule+autonome%22)&amp;page=1&amp;nb=10&amp;tri=pertinence&amp;domaine=theses&amp;avancee=true&amp;fields%5b0%5d%5bvalue%5d=%22V%C3%A9hicule+autonome%22&amp;fields%5b0%5d%5btype%5d=titres&amp;fields%5b1%5d%5bvalue%5d=%22V%C3%A9hicule+autonome%22&amp;fields%5b1%5d%5btype%5d=rameauKeyword&amp;fields%5b2%5d%5bvalue%5d=%22V%C3%A9hicule+autonome%22&amp;fields%5b2%5d%5btype%5d=resumes" TargetMode="External"/><Relationship Id="rId11" Type="http://schemas.openxmlformats.org/officeDocument/2006/relationships/hyperlink" Target="https://theses.fr/resultats?filtres=%255BStatut%25253D%252522enCours%252522%255D&amp;q=titres.%5C*:(%22T%C3%A9l%C3%A9phone%22)+OU+(sujetsRameauLibelle:(%22T%C3%A9l%C3%A9phone%22)+OU+sujetsRameauPpn:(%22T%C3%A9l%C3%A9phone%22))+OU+resumes.%5C*:(%22T%C3%A9l%C3%A9phone%22)&amp;page=1&amp;nb=10&amp;tri=pertinence&amp;domaine=theses&amp;avancee=true&amp;fields%5b0%5d%5bvalue%5d=%22T%C3%A9l%C3%A9phone%22&amp;fields%5b0%5d%5btype%5d=titres&amp;fields%5b1%5d%5bvalue%5d=%22T%C3%A9l%C3%A9phone%22&amp;fields%5b1%5d%5btype%5d=rameauKeyword&amp;fields%5b2%5d%5bvalue%5d=%22T%C3%A9l%C3%A9phone%22&amp;fields%5b2%5d%5btype%5d=resumes" TargetMode="External"/><Relationship Id="rId24" Type="http://schemas.openxmlformats.org/officeDocument/2006/relationships/hyperlink" Target="https://theses.fr/resultats?filtres=%255BStatut%25253D%252522soutenue%252522%255D&amp;q=titres.%5C*:(%22Panneaux+solaires%22)+OU+(sujetsRameauLibelle:(%22Panneaux+solaires%22)+OU+sujetsRameauPpn:(%22Panneaux+solaires%22))+OU+resumes.%5C*:(%22Panneaux+solaires%22)&amp;page=9&amp;nb=10&amp;tri=pertinence&amp;domaine=theses&amp;avancee=true&amp;fields%5b0%5d%5bvalue%5d=%22Panneaux+solaires%22&amp;fields%5b0%5d%5btype%5d=titres&amp;fields%5b1%5d%5bvalue%5d=%22Panneaux+solaires%22&amp;fields%5b1%5d%5btype%5d=rameauKeyword&amp;fields%5b2%5d%5bvalue%5d=%22Panneaux+solaires%22&amp;fields%5b2%5d%5btype%5d=resumes" TargetMode="External"/><Relationship Id="rId32" Type="http://schemas.openxmlformats.org/officeDocument/2006/relationships/hyperlink" Target="https://theses.fr/resultats?filtres=%255BStatut%25253D%252522soutenue%252522%255D&amp;q=titres.%5C*:(%22Isolation+thermique%22)+OU+(sujetsRameauLibelle:(%22Isolation+thermique%22)+OU+sujetsRameauPpn:(%22Isolation+thermique%22))+OU+resumes.%5C*:(%22Isolation+thermique%22)&amp;page=1&amp;nb=10&amp;tri=pertinence&amp;domaine=theses&amp;avancee=true&amp;fields%5b0%5d%5bvalue%5d=%22Isolation+thermique%22&amp;fields%5b0%5d%5btype%5d=titres&amp;fields%5b1%5d%5bvalue%5d=%22Isolation+thermique%22&amp;fields%5b1%5d%5btype%5d=rameauKeyword&amp;fields%5b2%5d%5bvalue%5d=%22Isolation+thermique%22&amp;fields%5b2%5d%5btype%5d=resumes" TargetMode="External"/><Relationship Id="rId37" Type="http://schemas.openxmlformats.org/officeDocument/2006/relationships/hyperlink" Target="https://theses.fr/resultats?filtres=%255BStatut%25253D%252522enCours%252522%255D&amp;q=titres.%5C*:(%22Microcapteurs%22)+OU+(sujetsRameauLibelle:(%22Microcapteurs%22)+OU+sujetsRameauPpn:(%22Microcapteurs%22))+OU+resumes.%5C*:(%22Microcapteurs%22)&amp;page=1&amp;nb=10&amp;tri=pertinence&amp;domaine=theses&amp;avancee=true&amp;fields%5b0%5d%5bvalue%5d=%22Microcapteurs%22&amp;fields%5b0%5d%5btype%5d=titres&amp;fields%5b1%5d%5bvalue%5d=%22Microcapteurs%22&amp;fields%5b1%5d%5btype%5d=rameauKeyword&amp;fields%5b2%5d%5bvalue%5d=%22Microcapteurs%22&amp;fields%5b2%5d%5btype%5d=resumes" TargetMode="External"/><Relationship Id="rId40" Type="http://schemas.openxmlformats.org/officeDocument/2006/relationships/hyperlink" Target="https://theses.fr/resultats?filtres=%255BStatut%25253D%252522soutenue%252522%255D&amp;q=titres.%5C*:(%22Isolation+acoustique%22)+OU+(sujetsRameauLibelle:(%22Isolation+acoustique%22)+OU+sujetsRameauPpn:(%22Isolation+acoustique%22))+OU+resumes.%5C*:(%22Isolation+acoustique%22)&amp;page=1&amp;nb=10&amp;tri=pertinence&amp;domaine=theses&amp;avancee=true&amp;fields%5b0%5d%5bvalue%5d=%22Isolation+acoustique%22&amp;fields%5b0%5d%5btype%5d=titres&amp;fields%5b1%5d%5bvalue%5d=%22Isolation+acoustique%22&amp;fields%5b1%5d%5btype%5d=rameauKeyword&amp;fields%5b2%5d%5bvalue%5d=%22Isolation+acoustique%22&amp;fields%5b2%5d%5btype%5d=resumes" TargetMode="External"/><Relationship Id="rId5" Type="http://schemas.openxmlformats.org/officeDocument/2006/relationships/hyperlink" Target="https://theses.fr/resultats?filtres=%255BStatut%25253D%252522enCours%252522%255D&amp;q=titres.%5C*:(%22Dispositifs+m%C3%A9dicaux%22)+OU+(sujetsRameauLibelle:(%22Dispositifs+m%C3%A9dicaux%22)+OU+sujetsRameauPpn:(%22Dispositifs+m%C3%A9dicaux%22))+OU+resumes.%5C*:(%22Dispositifs+m%C3%A9dicaux%22)&amp;page=1&amp;nb=10&amp;tri=pertinence&amp;domaine=theses&amp;avancee=true&amp;fields%5b0%5d%5bvalue%5d=%22Dispositifs+m%C3%A9dicaux%22&amp;fields%5b0%5d%5btype%5d=titres&amp;fields%5b1%5d%5bvalue%5d=%22Dispositifs+m%C3%A9dicaux%22&amp;fields%5b1%5d%5btype%5d=rameauKeyword&amp;fields%5b2%5d%5bvalue%5d=%22Dispositifs+m%C3%A9dicaux%22&amp;fields%5b2%5d%5btype%5d=resumes" TargetMode="External"/><Relationship Id="rId15" Type="http://schemas.openxmlformats.org/officeDocument/2006/relationships/hyperlink" Target="https://theses.fr/resultats?filtres=%255BStatut%25253D%252522enCours%252522%255D&amp;q=titres.%5C*:(%22Proth%C3%A8se%22)+OU+(sujetsRameauLibelle:(%22Proth%C3%A8se%22)+OU+sujetsRameauPpn:(%22Proth%C3%A8se%22))+OU+resumes.%5C*:(%22Proth%C3%A8se%22)&amp;page=1&amp;nb=10&amp;tri=pertinence&amp;domaine=theses&amp;avancee=true&amp;fields%5b0%5d%5bvalue%5d=%22Proth%C3%A8se%22&amp;fields%5b0%5d%5btype%5d=titres&amp;fields%5b1%5d%5bvalue%5d=%22Proth%C3%A8se%22&amp;fields%5b1%5d%5btype%5d=rameauKeyword&amp;fields%5b2%5d%5bvalue%5d=%22Proth%C3%A8se%22&amp;fields%5b2%5d%5btype%5d=resumes" TargetMode="External"/><Relationship Id="rId23" Type="http://schemas.openxmlformats.org/officeDocument/2006/relationships/hyperlink" Target="https://theses.fr/resultats?filtres=%255BStatut%25253D%252522enCours%252522%255D&amp;q=titres.%5C*:(%22Images+Satellites%22)+OU+(sujetsRameauLibelle:(%22Images+satellites%22)+OU+sujetsRameauPpn:(%22Images+satellites%22))+OU+resumes.%5C*:(%22Images+satellites%22)&amp;page=1&amp;nb=10&amp;tri=pertinence&amp;domaine=theses&amp;avancee=true&amp;fields%5b0%5d%5bvalue%5d=%22Images+Satellites%22&amp;fields%5b0%5d%5btype%5d=titres&amp;fields%5b1%5d%5bvalue%5d=%22Images+satellites%22&amp;fields%5b1%5d%5btype%5d=rameauKeyword&amp;fields%5b2%5d%5bvalue%5d=%22Images+satellites%22&amp;fields%5b2%5d%5btype%5d=resumes" TargetMode="External"/><Relationship Id="rId28" Type="http://schemas.openxmlformats.org/officeDocument/2006/relationships/hyperlink" Target="https://theses.fr/resultats?filtres=%25255BStatut%2525253D%25252522soutenue%25252522%25255D&amp;q=titres.%255C*:(%2522Bioproc%C3%A9d%C3%A9s%2522)+OU+(sujetsRameauLibelle:(%2522Bioproc%C3%A9d%C3%A9s%2522)+OU+sujetsRameauPpn:(%2522Bioproc%C3%A9d%C3%A9s%2522))+OU+resumes.%255C*:(%2522Bioproc%C3%A9d%C3%A9s%2522)&amp;page=1&amp;nb=10&amp;tri=pertinence&amp;domaine=theses&amp;avancee=true&amp;fields%255b0%255d%255bvalue%255d=%2522Bioproc%C3%A9d%C3%A9s%2522&amp;fields%255b0%255d%255btype%255d=titres&amp;fields%255b1%255d%255bvalue%255d=%2522Bioproc%C3%A9d%C3%A9s%2522&amp;fields%255b1%255d%255btype%255d=rameauKeyword&amp;fields%255b2%255d%255bvalue%255d=%2522Bioproc%C3%A9d%C3%A9s%2522&amp;fields%255b2%255d%255btype%255d=resumes" TargetMode="External"/><Relationship Id="rId36" Type="http://schemas.openxmlformats.org/officeDocument/2006/relationships/hyperlink" Target="https://theses.fr/resultats?filtres=%255BStatut%25253D%252522soutenue%252522%255D&amp;q=titres.%5C*:(%22Microcapteurs%22)+OU+(sujetsRameauLibelle:(%22Microcapteurs%22)+OU+sujetsRameauPpn:(%22Microcapteurs%22))+OU+resumes.%5C*:(%22Microcapteurs%22)&amp;page=1&amp;nb=10&amp;tri=pertinence&amp;domaine=theses&amp;avancee=true&amp;fields%5b0%5d%5bvalue%5d=%22Microcapteurs%22&amp;fields%5b0%5d%5btype%5d=titres&amp;fields%5b1%5d%5bvalue%5d=%22Microcapteurs%22&amp;fields%5b1%5d%5btype%5d=rameauKeyword&amp;fields%5b2%5d%5bvalue%5d=%22Microcapteurs%22&amp;fields%5b2%5d%5btype%5d=resumes" TargetMode="External"/><Relationship Id="rId10" Type="http://schemas.openxmlformats.org/officeDocument/2006/relationships/hyperlink" Target="https://theses.fr/resultats?filtres=%255BStatut%25253D%252522soutenue%252522%255D&amp;q=titres.%5C*:(%22T%C3%A9l%C3%A9phone%22)+OU+(sujetsRameauLibelle:(%22T%C3%A9l%C3%A9phone%22)+OU+sujetsRameauPpn:(%22T%C3%A9l%C3%A9phone%22))+OU+resumes.%5C*:(%22T%C3%A9l%C3%A9phone%22)&amp;page=1&amp;nb=10&amp;tri=pertinence&amp;domaine=theses&amp;avancee=true&amp;fields%5b0%5d%5bvalue%5d=%22T%C3%A9l%C3%A9phone%22&amp;fields%5b0%5d%5btype%5d=titres&amp;fields%5b1%5d%5bvalue%5d=%22T%C3%A9l%C3%A9phone%22&amp;fields%5b1%5d%5btype%5d=rameauKeyword&amp;fields%5b2%5d%5bvalue%5d=%22T%C3%A9l%C3%A9phone%22&amp;fields%5b2%5d%5btype%5d=resumes" TargetMode="External"/><Relationship Id="rId19" Type="http://schemas.openxmlformats.org/officeDocument/2006/relationships/hyperlink" Target="https://theses.fr/resultats?filtres=%255BStatut%25253D%252522enCours%252522%255D&amp;q=titres.%5C*:(%22Nanotechnologies%22)+OU+(sujetsRameauLibelle:(%22Nanotechnologies%22)+OU+sujetsRameauPpn:(%22Nanotechnologies%22))+OU+resumes.%5C*:(%22Nanotechnologies%22)&amp;page=1&amp;nb=10&amp;tri=pertinence&amp;domaine=theses&amp;avancee=true&amp;fields%5b0%5d%5bvalue%5d=%22Nanotechnologies%22&amp;fields%5b0%5d%5btype%5d=titres&amp;fields%5b1%5d%5bvalue%5d=%22Nanotechnologies%22&amp;fields%5b1%5d%5btype%5d=rameauKeyword&amp;fields%5b2%5d%5bvalue%5d=%22Nanotechnologies%22&amp;fields%5b2%5d%5btype%5d=resumes" TargetMode="External"/><Relationship Id="rId31" Type="http://schemas.openxmlformats.org/officeDocument/2006/relationships/hyperlink" Target="https://theses.fr/resultats?filtres=%255BStatut%25253D%252522enCours%252522%255D&amp;q=titres.%5C*:(%22e-sant%C3%A9%22)+OU+(sujetsRameauLibelle:(%22e-sant%C3%A9%22)+OU+sujetsRameauPpn:(%22e-sant%C3%A9%22))+OU+resumes.%5C*:(%22e-sant%C3%A9%22)&amp;page=1&amp;nb=10&amp;tri=pertinence&amp;domaine=theses&amp;avancee=true&amp;fields%5b0%5d%5bvalue%5d=%22e-sant%C3%A9%22&amp;fields%5b0%5d%5btype%5d=titres&amp;fields%5b1%5d%5bvalue%5d=%22e-sant%C3%A9%22&amp;fields%5b1%5d%5btype%5d=rameauKeyword&amp;fields%5b2%5d%5bvalue%5d=%22e-sant%C3%A9%22&amp;fields%5b2%5d%5btype%5d=resumes" TargetMode="External"/><Relationship Id="rId4" Type="http://schemas.openxmlformats.org/officeDocument/2006/relationships/hyperlink" Target="https://theses.fr/resultats?filtres=%25255BStatut%2525253D%25252522soutenue%25252522%25255D&amp;q=titres.%255C*:(%2522Dispositifs+m%C3%A9dicaux%2522)+OU+(sujetsRameauLibelle:(%2522Dispositifs+m%C3%A9dicaux%2522)+OU+sujetsRameauPpn:(%2522Dispositifs+m%C3%A9dicaux%2522))+OU+resumes.%255C*:(%2522Dispositifs+m%C3%A9dicaux%2522)&amp;page=1&amp;nb=10&amp;tri=pertinence&amp;domaine=theses&amp;avancee=true&amp;fields%255b0%255d%255bvalue%255d=%2522Dispositifs+m%C3%A9dicaux%2522&amp;fields%255b0%255d%255btype%255d=titres&amp;fields%255b1%255d%255bvalue%255d=%2522Dispositifs+m%C3%A9dicaux%2522&amp;fields%255b1%255d%255btype%255d=rameauKeyword&amp;fields%255b2%255d%255bvalue%255d=%2522Dispositifs+m%C3%A9dicaux%2522&amp;fields%255b2%255d%255btype%255d=resumes" TargetMode="External"/><Relationship Id="rId9" Type="http://schemas.openxmlformats.org/officeDocument/2006/relationships/hyperlink" Target="https://theses.fr/resultats?filtres=%255BStatut%25253D%252522enCours%252522%255D&amp;q=titres.%5C*:(%22Cybers%C3%A9curit%C3%A9%22)+OU+(sujetsRameauLibelle:(%22Cybers%C3%A9curit%C3%A9%22)+OU+sujetsRameauPpn:(%22Cybers%C3%A9curit%C3%A9%22))+OU+resumes.%5C*:(%22Cybers%C3%A9curit%C3%A9%22)&amp;page=1&amp;nb=10&amp;tri=pertinence&amp;domaine=theses&amp;avancee=true&amp;fields%5b0%5d%5bvalue%5d=%22Cybers%C3%A9curit%C3%A9%22&amp;fields%5b0%5d%5btype%5d=titres&amp;fields%5b1%5d%5bvalue%5d=%22Cybers%C3%A9curit%C3%A9%22&amp;fields%5b1%5d%5btype%5d=rameauKeyword&amp;fields%5b2%5d%5bvalue%5d=%22Cybers%C3%A9curit%C3%A9%22&amp;fields%5b2%5d%5btype%5d=resumes" TargetMode="External"/><Relationship Id="rId14" Type="http://schemas.openxmlformats.org/officeDocument/2006/relationships/hyperlink" Target="https://theses.fr/resultats?filtres=%255BStatut%25253D%252522soutenue%252522%255D&amp;q=titres.%5C*:(%22Proth%C3%A8se%22)+OU+(sujetsRameauLibelle:(%22Proth%C3%A8se%22)+OU+sujetsRameauPpn:(%22Proth%C3%A8se%22))+OU+resumes.%5C*:(%22Proth%C3%A8se%22)&amp;page=1&amp;nb=10&amp;tri=pertinence&amp;domaine=theses&amp;avancee=true&amp;fields%5b0%5d%5bvalue%5d=%22Proth%C3%A8se%22&amp;fields%5b0%5d%5btype%5d=titres&amp;fields%5b1%5d%5bvalue%5d=%22Proth%C3%A8se%22&amp;fields%5b1%5d%5btype%5d=rameauKeyword&amp;fields%5b2%5d%5bvalue%5d=%22Proth%C3%A8se%22&amp;fields%5b2%5d%5btype%5d=resumes" TargetMode="External"/><Relationship Id="rId22" Type="http://schemas.openxmlformats.org/officeDocument/2006/relationships/hyperlink" Target="https://theses.fr/resultats?filtres=%255BStatut%25253D%252522soutenue%252522%255D&amp;q=titres.%5C*:(%22Images+Satellites%22)+OU+(sujetsRameauLibelle:(%22Images+satellites%22)+OU+sujetsRameauPpn:(%22Images+satellites%22))+OU+resumes.%5C*:(%22Images+satellites%22)&amp;page=1&amp;nb=10&amp;tri=pertinence&amp;domaine=theses&amp;avancee=true&amp;fields%5b0%5d%5bvalue%5d=%22Images+Satellites%22&amp;fields%5b0%5d%5btype%5d=titres&amp;fields%5b1%5d%5bvalue%5d=%22Images+satellites%22&amp;fields%5b1%5d%5btype%5d=rameauKeyword&amp;fields%5b2%5d%5bvalue%5d=%22Images+satellites%22&amp;fields%5b2%5d%5btype%5d=resumes" TargetMode="External"/><Relationship Id="rId27" Type="http://schemas.openxmlformats.org/officeDocument/2006/relationships/hyperlink" Target="https://theses.fr/resultats?filtres=%255BStatut%25253D%252522enCours%252522%255D&amp;q=titres.%5C*:(%22ecoconception%22)+OU+(sujetsRameauLibelle:(%22ecoconception%22)+OU+sujetsRameauPpn:(%22ecoconception%22))+OU+resumes.%5C*:(%22ecoconception%22)&amp;page=1&amp;nb=10&amp;tri=pertinence&amp;domaine=theses&amp;avancee=true&amp;fields%5b0%5d%5bvalue%5d=%22ecoconception%22&amp;fields%5b0%5d%5btype%5d=titres&amp;fields%5b1%5d%5bvalue%5d=%22ecoconception%22&amp;fields%5b1%5d%5btype%5d=rameauKeyword&amp;fields%5b2%5d%5bvalue%5d=%22ecoconception%22&amp;fields%5b2%5d%5btype%5d=resumes" TargetMode="External"/><Relationship Id="rId30" Type="http://schemas.openxmlformats.org/officeDocument/2006/relationships/hyperlink" Target="https://theses.fr/resultats?filtres=%255BStatut%25253D%252522soutenue%252522%255D&amp;q=titres.%5C*:(%22e-sant%C3%A9%22)+OU+(sujetsRameauLibelle:(%22e-sant%C3%A9%22)+OU+sujetsRameauPpn:(%22e-sant%C3%A9%22))+OU+resumes.%5C*:(%22e-sant%C3%A9%22)&amp;page=1&amp;nb=10&amp;tri=pertinence&amp;domaine=theses&amp;avancee=true&amp;fields%5b0%5d%5bvalue%5d=%22e-sant%C3%A9%22&amp;fields%5b0%5d%5btype%5d=titres&amp;fields%5b1%5d%5bvalue%5d=%22e-sant%C3%A9%22&amp;fields%5b1%5d%5btype%5d=rameauKeyword&amp;fields%5b2%5d%5bvalue%5d=%22e-sant%C3%A9%22&amp;fields%5b2%5d%5btype%5d=resumes" TargetMode="External"/><Relationship Id="rId35" Type="http://schemas.openxmlformats.org/officeDocument/2006/relationships/hyperlink" Target="https://theses.fr/resultats?filtres=%255BStatut%25253D%252522enCours%252522%255D&amp;q=titres.%5C*:(%22Construction+durable%22)+OU+(sujetsRameauLibelle:(%22Construction+durable%22)+OU+sujetsRameauPpn:(%22Construction+durable%22))+OU+resumes.%5C*:(%22Construction+durable%22)&amp;page=1&amp;nb=10&amp;tri=pertinence&amp;domaine=theses&amp;avancee=true&amp;fields%5b0%5d%5bvalue%5d=%22Construction+durable%22&amp;fields%5b0%5d%5btype%5d=titres&amp;fields%5b1%5d%5bvalue%5d=%22Construction+durable%22&amp;fields%5b1%5d%5btype%5d=rameauKeyword&amp;fields%5b2%5d%5bvalue%5d=%22Construction+durable%22&amp;fields%5b2%5d%5btype%5d=resumes" TargetMode="External"/><Relationship Id="rId43" Type="http://schemas.openxmlformats.org/officeDocument/2006/relationships/hyperlink" Target="https://theses.fr/resultats?filtres=%255BStatut%25253D%252522enCours%252522%255D&amp;q=titres.%5C*:(%22Robotique+en+m%C3%A9decine%22)+OU+(sujetsLibelle:(%22Robotique+en+m%C3%A9decine%22)+OU+sujetsRameauLibelle:(%22Robotique+en+m%C3%A9decine%22)+OU+sujetsRameauPpn:(%22Robotique+en+m%C3%A9decine%22))+OU+resumes.%5C*:(%22Robotique+en+m%C3%A9decine%22)&amp;page=1&amp;nb=10&amp;tri=pertinence&amp;domaine=theses&amp;avancee=true&amp;fields%5b0%5d%5bvalue%5d=%22Robotique+en+m%C3%A9decine%22&amp;fields%5b0%5d%5btype%5d=titres&amp;fields%5b1%5d%5bvalue%5d=%22Robotique+en+m%C3%A9decine%22&amp;fields%5b1%5d%5btype%5d=everyKeyword&amp;fields%5b2%5d%5bvalue%5d=%22Robotique+en+m%C3%A9decine%22&amp;fields%5b2%5d%5btype%5d=resumes" TargetMode="External"/><Relationship Id="rId8" Type="http://schemas.openxmlformats.org/officeDocument/2006/relationships/hyperlink" Target="https://theses.fr/resultats?filtres=%25255BStatut%2525253D%25252522soutenue%25252522%25255D&amp;q=titres.%255C*:(%2522Cybers%C3%A9curit%C3%A9%2522)+OU+(sujetsRameauLibelle:(%2522Cybers%C3%A9curit%C3%A9%2522)+OU+sujetsRameauPpn:(%2522Cybers%C3%A9curit%C3%A9%2522))+OU+resumes.%255C*:(%2522Cybers%C3%A9curit%C3%A9%2522)&amp;page=1&amp;nb=10&amp;tri=pertinence&amp;domaine=theses&amp;avancee=true&amp;fields%255b0%255d%255bvalue%255d=%2522Cybers%C3%A9curit%C3%A9%2522&amp;fields%255b0%255d%255btype%255d=titres&amp;fields%255b1%255d%255bvalue%255d=%2522Cybers%C3%A9curit%C3%A9%2522&amp;fields%255b1%255d%255btype%255d=rameauKeyword&amp;fields%255b2%255d%255bvalue%255d=%2522Cybers%C3%A9curit%C3%A9%2522&amp;fields%255b2%255d%255btype%255d=resumes" TargetMode="External"/><Relationship Id="rId3" Type="http://schemas.openxmlformats.org/officeDocument/2006/relationships/hyperlink" Target="https://theses.fr/resultats?filtres=%255BStatut%25253D%252522enCours%252522%255D&amp;q=titres.%5C*:(%22Biotechnologie%22)+OU+(sujetsRameauLibelle:(%22Biotechnologie%22)+OU+sujetsRameauPpn:(%22Biotechnologie%22))+OU+resumes.%5C*:(%22Biotechnologies%22)&amp;page=1&amp;nb=10&amp;tri=pertinence&amp;domaine=theses&amp;avancee=true&amp;fields%5b0%5d%5bvalue%5d=%22Biotechnologie%22&amp;fields%5b0%5d%5btype%5d=titres&amp;fields%5b1%5d%5bvalue%5d=%22Biotechnologie%22&amp;fields%5b1%5d%5btype%5d=rameauKeyword&amp;fields%5b2%5d%5bvalue%5d=%22Biotechnologies%22&amp;fields%5b2%5d%5btype%5d=resumes" TargetMode="External"/><Relationship Id="rId12" Type="http://schemas.openxmlformats.org/officeDocument/2006/relationships/hyperlink" Target="https://theses.fr/resultats?filtres=%255BStatut%25253D%252522soutenue%252522%255D&amp;q=titres.%5C*:(%22Stockage+de+l%27%C3%A9nergie%22)+OU+(sujetsRameauLibelle:(%22Stockage+de+l%27%C3%A9nergie%22)+OU+sujetsRameauPpn:(%22Stockage+de+l%27%C3%A9nergie%22))+OU+resumes.%5C*:(%22Stockage+de+l%27%C3%A9nergie%22)&amp;page=1&amp;nb=10&amp;tri=pertinence&amp;domaine=theses&amp;avancee=true&amp;fields%5b0%5d%5bvalue%5d=%22Stockage+de+l%27%C3%A9nergie%22&amp;fields%5b0%5d%5btype%5d=titres&amp;fields%5b1%5d%5bvalue%5d=%22Stockage+de+l%27%C3%A9nergie%22&amp;fields%5b1%5d%5btype%5d=rameauKeyword&amp;fields%5b2%5d%5bvalue%5d=%22Stockage+de+l%27%C3%A9nergie%22&amp;fields%5b2%5d%5btype%5d=resumes" TargetMode="External"/><Relationship Id="rId17" Type="http://schemas.openxmlformats.org/officeDocument/2006/relationships/hyperlink" Target="https://theses.fr/resultats?filtres=%255BStatut%25253D%252522enCours%252522%255D&amp;q=titres.%5C*:(%22Gestion+de+l%27%C3%A9nergie%22)+OU+(sujetsRameauLibelle:(%22Gestion+de+l%27%C3%A9nergie%22)+OU+sujetsRameauPpn:(%22Gestion+de+l%27%C3%A9nergie%22))+OU+resumes.%5C*:(%22Gestion+de+l%27%C3%A9nergie%22)&amp;page=1&amp;nb=10&amp;tri=pertinence&amp;domaine=theses&amp;avancee=true&amp;fields%5b0%5d%5bvalue%5d=%22Gestion+de+l%27%C3%A9nergie%22&amp;fields%5b0%5d%5btype%5d=titres&amp;fields%5b1%5d%5bvalue%5d=%22Gestion+de+l%27%C3%A9nergie%22&amp;fields%5b1%5d%5btype%5d=rameauKeyword&amp;fields%5b2%5d%5bvalue%5d=%22Gestion+de+l%27%C3%A9nergie%22&amp;fields%5b2%5d%5btype%5d=resumes" TargetMode="External"/><Relationship Id="rId25" Type="http://schemas.openxmlformats.org/officeDocument/2006/relationships/hyperlink" Target="https://theses.fr/resultats?filtres=%255BStatut%25253D%252522enCours%252522%255D&amp;q=titres.%5C*:(%22Panneaux+solaires%22)+OU+(sujetsRameauLibelle:(%22Panneaux+solaires%22)+OU+sujetsRameauPpn:(%22Panneaux+solaires%22))+OU+resumes.%5C*:(%22Panneaux+solaires%22)&amp;page=1&amp;nb=10&amp;tri=pertinence&amp;domaine=theses&amp;avancee=true&amp;fields%5b0%5d%5bvalue%5d=%22Panneaux+solaires%22&amp;fields%5b0%5d%5btype%5d=titres&amp;fields%5b1%5d%5bvalue%5d=%22Panneaux+solaires%22&amp;fields%5b1%5d%5btype%5d=rameauKeyword&amp;fields%5b2%5d%5bvalue%5d=%22Panneaux+solaires%22&amp;fields%5b2%5d%5btype%5d=resumes" TargetMode="External"/><Relationship Id="rId33" Type="http://schemas.openxmlformats.org/officeDocument/2006/relationships/hyperlink" Target="https://theses.fr/resultats?filtres=%255BStatut%25253D%252522enCours%252522%255D&amp;q=titres.%5C*:(%22Isolation+thermique%22)+OU+(sujetsRameauLibelle:(%22Isolation+thermique%22)+OU+sujetsRameauPpn:(%22Isolation+thermique%22))+OU+resumes.%5C*:(%22Isolation+thermique%22)&amp;page=1&amp;nb=10&amp;tri=pertinence&amp;domaine=theses&amp;avancee=true&amp;fields%5b0%5d%5bvalue%5d=%22Isolation+thermique%22&amp;fields%5b0%5d%5btype%5d=titres&amp;fields%5b1%5d%5bvalue%5d=%22Isolation+thermique%22&amp;fields%5b1%5d%5btype%5d=rameauKeyword&amp;fields%5b2%5d%5bvalue%5d=%22Isolation+thermique%22&amp;fields%5b2%5d%5btype%5d=resumes" TargetMode="External"/><Relationship Id="rId38" Type="http://schemas.openxmlformats.org/officeDocument/2006/relationships/hyperlink" Target="https://theses.fr/resultats?filtres=%255BStatut%25253D%252522soutenue%252522%255D&amp;q=titres.%5C*:(%22B%C3%A2timent+intelligent%22)+OU+(sujetsRameauLibelle:(%22B%C3%A2timent+intelligent%22)+OU+sujetsRameauPpn:(%22B%C3%A2timent+intelligent%22))+OU+resumes.%5C*:(%22B%C3%A2timent+intelligent%22)&amp;page=1&amp;nb=10&amp;tri=pertinence&amp;domaine=theses&amp;avancee=true&amp;fields%5b0%5d%5bvalue%5d=%22B%C3%A2timent+intelligent%22&amp;fields%5b0%5d%5btype%5d=titres&amp;fields%5b1%5d%5bvalue%5d=%22B%C3%A2timent+intelligent%22&amp;fields%5b1%5d%5btype%5d=rameauKeyword&amp;fields%5b2%5d%5bvalue%5d=%22B%C3%A2timent+intelligent%22&amp;fields%5b2%5d%5btype%5d=resumes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theses.fr/resultats?filtres=%255Bdatedebut%25253D%2525222020%252522~Statut%25253D%252522soutenue%252522~Domaines%252520th%2525C3%2525A9matiques%25253D%252522Math%2525C3%2525A9matiques%252522%255D&amp;q=titres.%5C*:(%22Transition+&#233;nerg&#233;tique%22)+OU+(sujetsRameauLibelle:(%22Transition+&#233;nerg&#233;tique%22)+OU+sujetsRameauPpn:(%22Transition+&#233;nerg&#233;tique%22))+OU+resumes.%5C*:(%22Transition+&#233;nerg&#233;tique%22)&amp;page=1&amp;nb=10&amp;tri=pertinence&amp;domaine=theses&amp;avancee=true&amp;fields%5b0%5d%5bvalue%5d=%22Transition+&#233;nerg&#233;tique%22&amp;fields%5b0%5d%5btype%5d=titres&amp;fields%5b1%5d%5bvalue%5d=%22Transition+&#233;nerg&#233;tique%22&amp;fields%5b1%5d%5btype%5d=rameauKeyword&amp;fields%5b2%5d%5bvalue%5d=%22Transition+&#233;nerg&#233;tique%22&amp;fields%5b2%5d%5btype%5d=resumes" TargetMode="External"/><Relationship Id="rId13" Type="http://schemas.openxmlformats.org/officeDocument/2006/relationships/hyperlink" Target="https://theses.fr/resultats?filtres=%255B%2525C3%252589tablissements%25253D%252522Universit%2525C3%2525A9%252520Gustave%252520Eiffel%252522~datedebut%25253D%2525222020%252522~Statut%25253D%252522soutenue%252522~%2525C3%252589tablissements%25253D%252522Universit%2525C3%2525A9%252520Paris%252520sciences%252520et%252520lettres%252522~%2525C3%252589tablissements%25253D%252522Paris%252520Est%252522~%2525C3%252589tablissements%25253D%252522Paris%25252C%252520EHESS%252522~%2525C3%252589tablissements%25253D%252522Institut%252520polytechnique%252520de%252520Paris%252522~%2525C3%252589tablissements%25253D%252522Paris%25252C%252520HESAM%252522~%2525C3%252589tablissements%25253D%252522Sorbonne%252520universit%2525C3%2525A9%252522~%2525C3%252589tablissements%25253D%252522universit%2525C3%2525A9%252520Paris-Saclay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8" Type="http://schemas.openxmlformats.org/officeDocument/2006/relationships/hyperlink" Target="https://theses.fr/resultats?filtres=%255B%2525C3%252589tablissements%25253D%252522Mulhouse%252522~datedebut%25253D%2525222020%252522~Statut%25253D%252522soutenue%252522~%2525C3%252589tablissements%25253D%252522Universit%2525C3%2525A9%252520de%252520Lorraine%252522~%2525C3%252589tablissements%25253D%252522Troyes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3" Type="http://schemas.openxmlformats.org/officeDocument/2006/relationships/hyperlink" Target="https://theses.fr/resultats?filtres=%255Bdatedebut%25253D%2525222020%252522~Statut%25253D%252522soutenue%252522~Domaines%252520th%2525C3%2525A9matiques%25253D%252522Economi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21" Type="http://schemas.openxmlformats.org/officeDocument/2006/relationships/hyperlink" Target="https://theses.fr/resultats?filtres=%255B%2525C3%252589tablissements%25253D%252522Universit%2525C3%2525A9%252520C%2525C3%2525B4te%252520d%27Azur%252522~datedebut%25253D%2525222020%252522~Statut%25253D%252522soutenue%252522~%2525C3%252589tablissements%25253D%252522Aix-Marseille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7" Type="http://schemas.openxmlformats.org/officeDocument/2006/relationships/hyperlink" Target="https://theses.fr/resultats?filtres=%255Bdatedebut%25253D%2525222020%252522~Statut%25253D%252522soutenue%252522~Domaines%252520th%2525C3%2525A9matiques%25253D%252522Droit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2" Type="http://schemas.openxmlformats.org/officeDocument/2006/relationships/hyperlink" Target="https://theses.fr/resultats?filtres=%255Bdatedebut%25253D%2525222020%252522~Statut%25253D%252522soutenue%252522~Domaines%252520th%2525C3%2525A9matiques%25253D%252522Urbanism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7" Type="http://schemas.openxmlformats.org/officeDocument/2006/relationships/hyperlink" Target="https://theses.fr/resultats?filtres=%255B%2525C3%252589tablissements%25253D%252522Angers%252522~datedebut%25253D%2525222020%252522~Statut%25253D%252522soutenue%252522~%2525C3%252589tablissements%25253D%252522Nantes%252522~%2525C3%252589tablissements%25253D%252522Ecole%252520centrale%252520de%252520Nantes%252522~%2525C3%252589tablissements%25253D%252522Ecole%252520nationale%252520sup%2525C3%2525A9rieure%252520Mines-T%2525C3%2525A9l%2525C3%2525A9com%252520Atlantique%252520Bretagne%252520Pays%252520de%252520la%252520Loire%252522~%2525C3%252589tablissements%25253D%252522Nantes%252520Universit%2525C3%2525A9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2" Type="http://schemas.openxmlformats.org/officeDocument/2006/relationships/hyperlink" Target="https://theses.fr/resultats?filtres=%255Bdatedebut%25253D%2525222020%252522~Statut%25253D%252522soutenue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6" Type="http://schemas.openxmlformats.org/officeDocument/2006/relationships/hyperlink" Target="https://theses.fr/resultats?filtres=%255B%2525C3%252589tablissements%25253D%252522Pau%252522~datedebut%25253D%2525222020%252522~Statut%25253D%252522soutenue%252522~%2525C3%252589tablissements%25253D%252522Chasseneuil-du-Poitou%25252C%252520Ecole%252520nationale%252520sup%2525C3%2525A9rieure%252520de%252520m%2525C3%2525A9canique%252520et%252520d%27a%2525C3%2525A9rotechnique%252522~%2525C3%252589tablissements%25253D%252522Bordeaux%252522~%2525C3%252589tablissements%25253D%252522Poitiers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20" Type="http://schemas.openxmlformats.org/officeDocument/2006/relationships/hyperlink" Target="https://theses.fr/resultats?filtres=%255B%2525C3%252589tablissements%25253D%252522Universit%2525C3%2525A9%252520de%252520Lille%252520(2022-....)%252522~datedebut%25253D%2525222020%252522~Statut%25253D%252522soutenue%252522~%2525C3%252589tablissements%25253D%252522Artois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theses.fr/resultats?filtres=%255Bdatedebut%25253D%2525222020%252522~Statut%25253D%252522soutenue%252522~Domaines%252520th%2525C3%2525A9matiques%25253D%252522G%2525C3%2525A9ographie%252520et%252520voyages%252522~Domaines%252520th%2525C3%2525A9matiques%25253D%252522%252520G%2525C3%2525A9ographie%252520et%252520histoir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1" Type="http://schemas.openxmlformats.org/officeDocument/2006/relationships/hyperlink" Target="https://theses.fr/resultats?filtres=%255Bdatedebut%25253D%2525222020%252522~Statut%25253D%252522soutenue%252522~Domaines%252520th%2525C3%2525A9matiques%25253D%252522Sciences%252520sociales%25252C%252520sociologie%25252C%252520anthropologi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24" Type="http://schemas.openxmlformats.org/officeDocument/2006/relationships/hyperlink" Target="https://theses.fr/resultats?filtres=%255B%2525C3%252589tablissements%25253D%252522Orl%2525C3%2525A9ans%252522~datedebut%25253D%2525222020%252522~Statut%25253D%252522soutenue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5" Type="http://schemas.openxmlformats.org/officeDocument/2006/relationships/hyperlink" Target="https://theses.fr/resultats?filtres=%255Bdatedebut%25253D%2525222020%252522~Statut%25253D%252522soutenue%252522~Domaines%252520th%2525C3%2525A9matiques%25253D%252522Physiqu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5" Type="http://schemas.openxmlformats.org/officeDocument/2006/relationships/hyperlink" Target="https://theses.fr/resultats?filtres=%255B%2525C3%252589tablissements%25253D%252522Universit%2525C3%2525A9%252520de%252520Toulouse%252520(2023-....)%252522~datedebut%25253D%2525222020%252522~Statut%25253D%252522soutenue%252522~%2525C3%252589tablissements%25253D%252522Montpellier%252522~%2525C3%252589tablissements%25253D%252522Toulouse%25252C%252520INSA%252522~%2525C3%252589tablissements%25253D%252522Ecole%252520nationale%252520des%252520Mines%252520d%27Albi-Carmaux%252522~%2525C3%252589tablissements%25253D%252522Toulouse%25252C%252520INPT%252522~%2525C3%252589tablissements%25253D%252522Toulouse%2525203%252522~%2525C3%252589tablissements%25253D%252522Perpignan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23" Type="http://schemas.openxmlformats.org/officeDocument/2006/relationships/hyperlink" Target="https://theses.fr/resultats?filtres=%255B%2525C3%252589tablissements%25253D%252522La%252520R%2525C3%2525A9union%252522~datedebut%25253D%2525222020%252522~Statut%25253D%252522soutenue%252522~%2525C3%252589tablissements%25253D%252522Institut%252520Agro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0" Type="http://schemas.openxmlformats.org/officeDocument/2006/relationships/hyperlink" Target="https://theses.fr/resultats?filtres=%255Bdatedebut%25253D%2525222020%252522~Statut%25253D%252522soutenue%252522~Domaines%252520th%2525C3%2525A9matiques%25253D%252522Informatiqu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9" Type="http://schemas.openxmlformats.org/officeDocument/2006/relationships/hyperlink" Target="https://theses.fr/resultats?filtres=%255B%2525C3%252589tablissements%25253D%252522Normandie%252522~datedebut%25253D%2525222020%252522~Statut%25253D%252522soutenue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4" Type="http://schemas.openxmlformats.org/officeDocument/2006/relationships/hyperlink" Target="https://theses.fr/resultats?filtres=%255Bdatedebut%25253D%2525222020%252522~Statut%25253D%252522soutenue%252522~Domaines%252520th%2525C3%2525A9matiques%25253D%252522Chimie%25252C%252520min%2525C3%2525A9ralogie%25252C%252520cristallographi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9" Type="http://schemas.openxmlformats.org/officeDocument/2006/relationships/hyperlink" Target="https://theses.fr/resultats?filtres=%255Bdatedebut%25253D%2525222020%252522~Statut%25253D%252522soutenue%252522~Domaines%252520th%2525C3%2525A9matiques%25253D%252522Sciences%252520de%252520la%252520terre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14" Type="http://schemas.openxmlformats.org/officeDocument/2006/relationships/hyperlink" Target="https://theses.fr/resultats?filtres=%255B%2525C3%252589tablissements%25253D%252522Vaulx-en-Velin%25252C%252520%2525C3%252589cole%252520nationale%252520des%252520travaux%252520publics%252520de%252520l%2525E2%252580%252599%2525C3%252589tat%252522~datedebut%25253D%2525222020%252522~Statut%25253D%252522soutenue%252522~%2525C3%252589tablissements%25253D%252522Universit%2525C3%2525A9%252520Clermont%252520Auvergne%252520(2021-...)%252522~%2525C3%252589tablissements%25253D%252522Lyon%25252C%252520INSA%252522~%2525C3%252589tablissements%25253D%252522Chamb%2525C3%2525A9ry%252522~%2525C3%252589tablissements%25253D%252522Universit%2525C3%2525A9%252520Clermont%252520Auvergne%2525E2%252580%25258E%252520(2017-2020)%252522~%2525C3%252589tablissements%25253D%252522Universit%2525C3%2525A9%252520Grenoble%252520Alpes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Relationship Id="rId22" Type="http://schemas.openxmlformats.org/officeDocument/2006/relationships/hyperlink" Target="https://theses.fr/resultats?filtres=%255B%2525C3%252589tablissements%25253D%252522Bourgogne%252520Franche-Comt%2525C3%2525A9%252522~datedebut%25253D%2525222020%252522~Statut%25253D%252522soutenue%252522~Domaines%252520th%2525C3%2525A9matiques%25253D%252522Sciences%252520de%252520l%27ing%2525C3%2525A9nieur%252522%255D&amp;q=titres.%5C*:(%22Transition+%C3%A9nerg%C3%A9tique%22)+OU+(sujetsRameauLibelle:(%22Transition+%C3%A9nerg%C3%A9tique%22)+OU+sujetsRameauPpn:(%22Transition+%C3%A9nerg%C3%A9tique%22))+OU+resumes.%5C*:(%22Transition+%C3%A9nerg%C3%A9tique%22)&amp;page=1&amp;nb=10&amp;tri=pertinence&amp;domaine=theses&amp;avancee=true&amp;fields%5b0%5d%5bvalue%5d=%22Transition+%C3%A9nerg%C3%A9tique%22&amp;fields%5b0%5d%5btype%5d=titres&amp;fields%5b1%5d%5bvalue%5d=%22Transition+%C3%A9nerg%C3%A9tique%22&amp;fields%5b1%5d%5btype%5d=rameauKeyword&amp;fields%5b2%5d%5bvalue%5d=%22Transition+%C3%A9nerg%C3%A9tique%22&amp;fields%5b2%5d%5btype%5d=resumes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theses.fr/resultats?filtres=%255B%2525C3%252589tablissements%25253D%252522Pau%252522~datedebut%25253D%2525222020%252522~datefin%25253D%2525222024%252522~Statut%25253D%252522soutenue%252522~%2525C3%252589tablissements%25253D%252522Limoges%252522~%2525C3%252589tablissements%25253D%252522Chasseneuil-du-Poitou%25252C%252520Ecole%252520nationale%252520sup%2525C3%2525A9rieure%252520de%252520m%2525C3%2525A9canique%252520et%252520d%27a%2525C3%2525A9rotechnique%252522~%2525C3%252589tablissements%25253D%252522Bordeaux%252522~%2525C3%252589tablissements%25253D%252522Bordeaux%2525203%252522~%2525C3%252589tablissements%25253D%252522La%252520Rochelle%252522~%2525C3%252589tablissements%25253D%252522Poitiers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3" Type="http://schemas.openxmlformats.org/officeDocument/2006/relationships/hyperlink" Target="https://theses.fr/resultats?filtres=%255B%2525C3%252589tablissements%25253D%252522Polyn%2525C3%2525A9sie%252520fran%2525C3%2525A7aise%252522~datedebut%25253D%2525222020%252522~datefin%25253D%2525222024%252522~Statut%25253D%252522soutenue%252522~%2525C3%252589tablissements%25253D%252522Guyane%252522~%2525C3%252589tablissements%25253D%252522Antilles%252522~%2525C3%252589tablissements%25253D%252522Corte%252522~%2525C3%252589tablissements%25253D%252522La%252520R%2525C3%2525A9union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8" Type="http://schemas.openxmlformats.org/officeDocument/2006/relationships/hyperlink" Target="https://theses.fr/resultats?filtres=%255BDomaines%252520th%2525C3%2525A9matiques%25253D%252522Physique%252522~datedebut%25253D%2525222020%252522~datefin%25253D%2525222024%252522~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3" Type="http://schemas.openxmlformats.org/officeDocument/2006/relationships/hyperlink" Target="https://urlz.fr/v01P" TargetMode="External"/><Relationship Id="rId7" Type="http://schemas.openxmlformats.org/officeDocument/2006/relationships/hyperlink" Target="https://theses.fr/resultats?filtres=%255B%2525C3%252589tablissements%25253D%252522Universit%2525C3%2525A9%252520de%252520Lorraine%252522~datedebut%25253D%2525222020%252522~datefin%25253D%2525222024%252522~Statut%25253D%252522soutenue%252522~%2525C3%252589tablissements%25253D%252522Strasbourg%252522~%2525C3%252589tablissements%25253D%252522Mulhouse%252522~%2525C3%252589tablissements%25253D%252522Reims%252522~%2525C3%252589tablissements%25253D%252522Troyes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2" Type="http://schemas.openxmlformats.org/officeDocument/2006/relationships/hyperlink" Target="https://theses.fr/resultats?filtres=%255B%2525C3%252589tablissements%25253D%252522Bourgogne%252520Franche-Comt%2525C3%2525A9%252522~datedebut%25253D%2525222020%252522~datefin%25253D%2525222024%252522~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7" Type="http://schemas.openxmlformats.org/officeDocument/2006/relationships/hyperlink" Target="https://theses.fr/resultats?filtres=%255BDomaines%252520th%2525C3%2525A9matiques%25253D%252522G%2525C3%2525A9nie%252520chimique%25252C%252520technologies%252520alimentaires%252522~datefin%25253D%2525222024%252522~datedebut%25253D%2525222020%252522~Statut%25253D%252522soutenue%252522~Domaines%252520th%2525C3%2525A9matiques%25253D%252522Chimie%25252C%252520min%2525C3%2525A9ralogie%25252C%252520cristallographi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2" Type="http://schemas.openxmlformats.org/officeDocument/2006/relationships/hyperlink" Target="https://theses.fr/resultats?filtres=%255Bdatefin%25253D%2525222024%252522~datedebut%25253D%2525222020%252522~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6" Type="http://schemas.openxmlformats.org/officeDocument/2006/relationships/hyperlink" Target="https://theses.fr/resultats?filtres=%255BDomaines%252520th%2525C3%2525A9matiques%25253D%252522Sciences%252520de%252520l%27ing%2525C3%2525A9nieur%252522~datedebut%25253D%2525222020%252522~datefin%25253D%2525222024%252522~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20" Type="http://schemas.openxmlformats.org/officeDocument/2006/relationships/hyperlink" Target="https://theses.fr/resultats?filtres=%255BDomaines%252520th%2525C3%2525A9matiques%25253D%252522Informatique%252522~datedebut%25253D%2525222020%252522~datefin%25253D%2525222024%252522~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theses.fr/resultats?filtres=%255B%2525C3%252589tablissements%25253D%252522Lorient%252522~datedebut%25253D%2525222020%252522~datefin%25253D%2525222024%252522~Statut%25253D%252522soutenue%252522~%2525C3%252589tablissements%25253D%252522Angers%252522~%2525C3%252589tablissements%25253D%252522Rennes%2525201%252522~%2525C3%252589tablissements%25253D%252522Nantes%252520Universit%2525C3%2525A9%252522~%2525C3%252589tablissements%25253D%252522Nantes%252522~%2525C3%252589tablissements%25253D%252522Brest%25252C%252520%2525C3%252589cole%252520nationale%252520sup%2525C3%2525A9rieure%252520de%252520techniques%252520avanc%2525C3%2525A9es%252520Bretagne%252522~%2525C3%252589tablissements%25253D%252522Ecole%252520nationale%252520sup%2525C3%2525A9rieure%252520Mines-T%2525C3%2525A9l%2525C3%2525A9com%252520Atlantique%252520Bretagne%252520Pays%252520de%252520la%252520Loire%252522~%2525C3%252589tablissements%25253D%252522Brest%252522~%2525C3%252589tablissements%25253D%252522Ecole%252520centrale%252520de%252520Nantes%252522~%2525C3%252589tablissements%25253D%252522Nantes%25252C%252520Ecole%252520nationale%252520v%2525C3%2525A9t%2525C3%2525A9rinaire%252522~%2525C3%252589tablissements%25253D%252522Universit%2525C3%2525A9%252520de%252520Rennes%252520(2023-....)%252522~%2525C3%252589tablissements%25253D%252522Rennes%2525202%252522~%2525C3%252589tablissements%25253D%252522Le%252520Mans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1" Type="http://schemas.openxmlformats.org/officeDocument/2006/relationships/hyperlink" Target="https://theses.fr/resultats?filtres=%255B%2525C3%252589tablissements%25253D%252522Avignon%252522~datedebut%25253D%2525222020%252522~datefin%25253D%2525222024%252522~Statut%25253D%252522soutenue%252522~%2525C3%252589tablissements%25253D%252522Aix-Marseille%252522~%2525C3%252589tablissements%25253D%252522Universit%2525C3%2525A9%252520C%2525C3%2525B4te%252520d%27Azur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5" Type="http://schemas.openxmlformats.org/officeDocument/2006/relationships/hyperlink" Target="https://theses.fr/resultats?filtres=%255B%2525C3%252589tablissements%25253D%252522Ecole%252520nationale%252520des%252520Mines%252520d%27Albi-Carmaux%252522~datefin%25253D%2525222024%252522~datedebut%25253D%2525222020%252522~Statut%25253D%252522soutenue%252522~%2525C3%252589tablissements%25253D%252522Universit%2525C3%2525A9%252520de%252520Montpellier%252520(2022-....)%252522~%2525C3%252589tablissements%25253D%252522Toulouse%2525203%252522~%2525C3%252589tablissements%25253D%252522Toulouse%2525201%252522~%2525C3%252589tablissements%25253D%252522Toulouse%25252C%252520INPT%252522~%2525C3%252589tablissements%25253D%252522N%2525C3%2525AEmes%252522~%2525C3%252589tablissements%25253D%252522Montpellier%252522~%2525C3%252589tablissements%25253D%252522Montpellier%25252C%252520Ecole%252520nationale%252520sup%2525C3%2525A9rieure%252520de%252520chimie%252522~%2525C3%252589tablissements%25253D%252522Toulouse%25252C%252520INSA%252522~%2525C3%252589tablissements%25253D%252522Toulouse%2525202%252522~%2525C3%252589tablissements%25253D%252522Universit%2525C3%2525A9%252520de%252520Toulouse%252520(2023-....)%252522~%2525C3%252589tablissements%25253D%252522Perpignan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5" Type="http://schemas.openxmlformats.org/officeDocument/2006/relationships/hyperlink" Target="https://theses.fr/resultats?filtres=%255B%2525C3%252589tablissements%25253D%252522Institut%252520Agro%252522~datedebut%25253D%2525222020%252522~datefin%25253D%2525222024%252522~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0" Type="http://schemas.openxmlformats.org/officeDocument/2006/relationships/hyperlink" Target="https://theses.fr/resultats?filtres=%255B%2525C3%252589tablissements%25253D%252522Normandie%252522~datedebut%25253D%2525222020%252522~datefin%25253D%2525222024%252522~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9" Type="http://schemas.openxmlformats.org/officeDocument/2006/relationships/hyperlink" Target="https://theses.fr/resultats?filtres=%255BDomaines%252520th%2525C3%2525A9matiques%25253D%252522Economie%252522~datedebut%25253D%2525222020%252522~datefin%25253D%2525222024%252522~Statut%25253D%252522soutenue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4" Type="http://schemas.openxmlformats.org/officeDocument/2006/relationships/hyperlink" Target="https://theses.fr/resultats?filtres=%255B%2525C3%252589tablissements%25253D%252522Saint-Etienne%252522~datedebut%25253D%2525222020%252522~datefin%25253D%2525222024%252522~Statut%25253D%252522soutenue%252522~%2525C3%252589tablissements%25253D%252522Universit%2525C3%2525A9%252520Clermont%252520Auvergne%252520(2021-...)%252522~%2525C3%252589tablissements%25253D%252522Lyon%2525201%252522~%2525C3%252589tablissements%25253D%252522Lyon%25252C%252520%2525C3%252589cole%252520normale%252520sup%2525C3%2525A9rieure%252522~%2525C3%252589tablissements%25253D%252522Chamb%2525C3%2525A9ry%252522~%2525C3%252589tablissements%25253D%252522Lyon%252522~%2525C3%252589tablissements%25253D%252522Lyon%25252C%252520INSA%252522~%2525C3%252589tablissements%25253D%252522Universit%2525C3%2525A9%252520Clermont%252520Auvergne%2525E2%252580%25258E%252520(2017-2020)%252522~%2525C3%252589tablissements%25253D%252522Universit%2525C3%2525A9%252520Grenoble%252520Alpes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9" Type="http://schemas.openxmlformats.org/officeDocument/2006/relationships/hyperlink" Target="https://theses.fr/resultats?filtres=%255B%2525C3%252589tablissements%25253D%252522Universit%2525C3%2525A9%252520de%252520Lille%252520(2022-....)%252522~datedebut%25253D%2525222020%252522~datefin%25253D%2525222024%252522~Statut%25253D%252522soutenue%252522~%2525C3%252589tablissements%25253D%252522Littoral%252522~%2525C3%252589tablissements%25253D%252522Centrale%252520Lille%252520Institut%252522~%2525C3%252589tablissements%25253D%252522Amiens%252522~%2525C3%252589tablissements%25253D%252522Artois%252522~%2525C3%252589tablissements%25253D%252522Compi%2525C3%2525A8gne%252522~%2525C3%252589tablissements%25253D%252522Universit%2525C3%2525A9%252520de%252520Lille%252520(2018-2021)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Relationship Id="rId14" Type="http://schemas.openxmlformats.org/officeDocument/2006/relationships/hyperlink" Target="https://theses.fr/resultats?filtres=%255B%2525C3%252589tablissements%25253D%252522Tours%252522~datefin%25253D%2525222024%252522~datedebut%25253D%2525222020%252522~Statut%25253D%252522soutenue%252522~%2525C3%252589tablissements%25253D%252522Orl%2525C3%2525A9ans%252522%255D&amp;q=titres.%5C*:(%22Energies+renouvelables%22)+OU+(sujetsRameauLibelle:(%22Energies+renouvelables%22)+OU+sujetsRameauPpn:(%22Energies+renouvelables%22))+OU+resumes.%5C*:(%22Energies+renouvelables%22)&amp;page=1&amp;nb=10&amp;tri=pertinence&amp;domaine=theses&amp;avancee=true&amp;fields%5b0%5d%5bvalue%5d=%22Energies+renouvelables%22&amp;fields%5b0%5d%5btype%5d=titres&amp;fields%5b1%5d%5bvalue%5d=%22Energies+renouvelables%22&amp;fields%5b1%5d%5btype%5d=rameauKeyword&amp;fields%5b2%5d%5bvalue%5d=%22Energies+renouvelables%22&amp;fields%5b2%5d%5btype%5d=resum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6BEC2B64-24AE-4AEB-3CD5-9F4B57867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99" y="919822"/>
            <a:ext cx="5913315" cy="1446551"/>
          </a:xfrm>
        </p:spPr>
        <p:txBody>
          <a:bodyPr>
            <a:normAutofit fontScale="90000"/>
          </a:bodyPr>
          <a:lstStyle/>
          <a:p>
            <a:br>
              <a:rPr lang="fr-FR" sz="5400" dirty="0"/>
            </a:br>
            <a:r>
              <a:rPr lang="fr-FR" sz="3100" b="1" dirty="0">
                <a:solidFill>
                  <a:srgbClr val="002060"/>
                </a:solidFill>
              </a:rPr>
              <a:t>Thèses publiées sur </a:t>
            </a:r>
            <a:r>
              <a:rPr lang="fr-FR" sz="3100" b="1" dirty="0" err="1">
                <a:solidFill>
                  <a:srgbClr val="002060"/>
                </a:solidFill>
              </a:rPr>
              <a:t>theses.fr</a:t>
            </a:r>
            <a:r>
              <a:rPr lang="fr-FR" sz="3100" b="1" dirty="0">
                <a:solidFill>
                  <a:srgbClr val="002060"/>
                </a:solidFill>
              </a:rPr>
              <a:t>, </a:t>
            </a:r>
            <a:br>
              <a:rPr lang="fr-FR" sz="3100" b="1" dirty="0">
                <a:solidFill>
                  <a:srgbClr val="002060"/>
                </a:solidFill>
              </a:rPr>
            </a:br>
            <a:r>
              <a:rPr lang="fr-FR" sz="3100" dirty="0">
                <a:solidFill>
                  <a:srgbClr val="002060"/>
                </a:solidFill>
              </a:rPr>
              <a:t>par</a:t>
            </a:r>
            <a:br>
              <a:rPr lang="fr-FR" sz="3100" b="1" dirty="0">
                <a:solidFill>
                  <a:srgbClr val="002060"/>
                </a:solidFill>
              </a:rPr>
            </a:br>
            <a:r>
              <a:rPr lang="fr-FR" sz="3100" b="1" dirty="0">
                <a:solidFill>
                  <a:srgbClr val="002060"/>
                </a:solidFill>
              </a:rPr>
              <a:t>Objets d’études, liés à l’ « Ingénierie »</a:t>
            </a:r>
            <a:br>
              <a:rPr lang="fr-FR" sz="5400" dirty="0"/>
            </a:br>
            <a:endParaRPr lang="fr-FR" sz="3600" dirty="0"/>
          </a:p>
        </p:txBody>
      </p:sp>
      <p:sp>
        <p:nvSpPr>
          <p:cNvPr id="9" name="Titre 5">
            <a:extLst>
              <a:ext uri="{FF2B5EF4-FFF2-40B4-BE49-F238E27FC236}">
                <a16:creationId xmlns:a16="http://schemas.microsoft.com/office/drawing/2014/main" id="{8514559C-EAFF-0290-6FFD-521F920E497C}"/>
              </a:ext>
            </a:extLst>
          </p:cNvPr>
          <p:cNvSpPr txBox="1">
            <a:spLocks/>
          </p:cNvSpPr>
          <p:nvPr/>
        </p:nvSpPr>
        <p:spPr>
          <a:xfrm>
            <a:off x="567592" y="2778370"/>
            <a:ext cx="6466254" cy="28236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solidFill>
                  <a:srgbClr val="002060"/>
                </a:solidFill>
              </a:rPr>
              <a:t>Illustrer, à partir de 40 exemples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002060"/>
                </a:solidFill>
              </a:rPr>
              <a:t>l’actualité des thèses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002060"/>
                </a:solidFill>
              </a:rPr>
              <a:t>la dynamique de production de thèse par objet d’études</a:t>
            </a:r>
            <a:endParaRPr lang="fr-FR" sz="1800" b="1" dirty="0">
              <a:solidFill>
                <a:srgbClr val="002060"/>
              </a:solidFill>
            </a:endParaRPr>
          </a:p>
          <a:p>
            <a:endParaRPr lang="fr-FR" sz="1800" dirty="0">
              <a:solidFill>
                <a:srgbClr val="002060"/>
              </a:solidFill>
              <a:latin typeface="Aptos Narrow" panose="020B0004020202020204" pitchFamily="34" charset="0"/>
            </a:endParaRPr>
          </a:p>
          <a:p>
            <a:r>
              <a:rPr lang="fr-FR" sz="1800" dirty="0">
                <a:solidFill>
                  <a:srgbClr val="002060"/>
                </a:solidFill>
                <a:latin typeface="Aptos Narrow" panose="020B0004020202020204" pitchFamily="34" charset="0"/>
              </a:rPr>
              <a:t>Le Lecteur pourra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002060"/>
                </a:solidFill>
                <a:latin typeface="Aptos Narrow" panose="020B0004020202020204" pitchFamily="34" charset="0"/>
              </a:rPr>
              <a:t>naviguer sur les résumés des thèses et comprendre leur contribution aux Objets d’études.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002060"/>
                </a:solidFill>
                <a:latin typeface="Aptos Narrow" panose="020B0004020202020204" pitchFamily="34" charset="0"/>
              </a:rPr>
              <a:t>tester d’autres Objets  d’études de son choix</a:t>
            </a:r>
          </a:p>
          <a:p>
            <a:endParaRPr lang="fr-FR" sz="1800" dirty="0">
              <a:solidFill>
                <a:srgbClr val="002060"/>
              </a:solidFill>
              <a:latin typeface="Aptos Narrow" panose="020B0004020202020204" pitchFamily="34" charset="0"/>
            </a:endParaRPr>
          </a:p>
          <a:p>
            <a:r>
              <a:rPr lang="fr-FR" sz="1800" dirty="0">
                <a:solidFill>
                  <a:srgbClr val="002060"/>
                </a:solidFill>
                <a:latin typeface="Aptos Narrow" panose="020B0004020202020204" pitchFamily="34" charset="0"/>
              </a:rPr>
              <a:t>Pour approfondir: focus deux objets d’étude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002060"/>
                </a:solidFill>
                <a:latin typeface="Aptos Narrow" panose="020B0004020202020204" pitchFamily="34" charset="0"/>
              </a:rPr>
              <a:t>Transition énergétique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002060"/>
                </a:solidFill>
                <a:latin typeface="Aptos Narrow" panose="020B0004020202020204" pitchFamily="34" charset="0"/>
              </a:rPr>
              <a:t>Energies renouvelables</a:t>
            </a:r>
          </a:p>
          <a:p>
            <a:r>
              <a:rPr lang="fr-FR" sz="1800" dirty="0">
                <a:solidFill>
                  <a:srgbClr val="002060"/>
                </a:solidFill>
                <a:latin typeface="Aptos Narrow" panose="020B0004020202020204" pitchFamily="34" charset="0"/>
              </a:rPr>
              <a:t>	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C815F2B-B219-3116-2038-C09105F30C4B}"/>
              </a:ext>
            </a:extLst>
          </p:cNvPr>
          <p:cNvSpPr txBox="1"/>
          <p:nvPr/>
        </p:nvSpPr>
        <p:spPr>
          <a:xfrm>
            <a:off x="7403124" y="2503562"/>
            <a:ext cx="3820255" cy="14465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2060"/>
                </a:solidFill>
              </a:rPr>
              <a:t>Méthodologie</a:t>
            </a:r>
          </a:p>
          <a:p>
            <a:r>
              <a:rPr lang="fr-FR" sz="1400" dirty="0">
                <a:solidFill>
                  <a:srgbClr val="002060"/>
                </a:solidFill>
              </a:rPr>
              <a:t>Nous filtrons dans </a:t>
            </a:r>
            <a:r>
              <a:rPr lang="fr-FR" sz="1400" dirty="0" err="1">
                <a:solidFill>
                  <a:srgbClr val="002060"/>
                </a:solidFill>
              </a:rPr>
              <a:t>theses.fr</a:t>
            </a:r>
            <a:r>
              <a:rPr lang="fr-FR" sz="1400" dirty="0">
                <a:solidFill>
                  <a:srgbClr val="002060"/>
                </a:solidFill>
              </a:rPr>
              <a:t> les thèses </a:t>
            </a:r>
          </a:p>
          <a:p>
            <a:r>
              <a:rPr lang="fr-FR" sz="1400" dirty="0">
                <a:solidFill>
                  <a:srgbClr val="002060"/>
                </a:solidFill>
              </a:rPr>
              <a:t>qui indiquent l’Objet d’étude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</a:rPr>
              <a:t>soit dans le titre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</a:rPr>
              <a:t>soit comme Mots clés contrôlés,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</a:rPr>
              <a:t>soit dans le résumé 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53E1831-E689-DF52-248A-21DF18F36F6E}"/>
              </a:ext>
            </a:extLst>
          </p:cNvPr>
          <p:cNvSpPr txBox="1"/>
          <p:nvPr/>
        </p:nvSpPr>
        <p:spPr>
          <a:xfrm>
            <a:off x="9740900" y="208503"/>
            <a:ext cx="22733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Alain Bamberger</a:t>
            </a:r>
          </a:p>
          <a:p>
            <a:r>
              <a:rPr lang="fr-FR" sz="1400" dirty="0"/>
              <a:t>Document de travail</a:t>
            </a:r>
          </a:p>
          <a:p>
            <a:r>
              <a:rPr lang="fr-FR" sz="1400" dirty="0"/>
              <a:t>28/12/2025</a:t>
            </a:r>
          </a:p>
        </p:txBody>
      </p:sp>
    </p:spTree>
    <p:extLst>
      <p:ext uri="{BB962C8B-B14F-4D97-AF65-F5344CB8AC3E}">
        <p14:creationId xmlns:p14="http://schemas.microsoft.com/office/powerpoint/2010/main" val="2208380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AEB198-871D-E379-420B-B868354D7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6768" y="503834"/>
            <a:ext cx="5055577" cy="659298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200" dirty="0"/>
              <a:t>Objets d’études (1/3)</a:t>
            </a:r>
            <a:br>
              <a:rPr lang="fr-FR" sz="3200" dirty="0"/>
            </a:br>
            <a:r>
              <a:rPr lang="fr-FR" sz="2200" dirty="0"/>
              <a:t>TOP en nombre de thèses soutenues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0C02770F-3D3B-EA81-EB23-A39D0CAD2D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9605815"/>
              </p:ext>
            </p:extLst>
          </p:nvPr>
        </p:nvGraphicFramePr>
        <p:xfrm>
          <a:off x="5216768" y="1502657"/>
          <a:ext cx="5536225" cy="4895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9747">
                  <a:extLst>
                    <a:ext uri="{9D8B030D-6E8A-4147-A177-3AD203B41FA5}">
                      <a16:colId xmlns:a16="http://schemas.microsoft.com/office/drawing/2014/main" val="284278276"/>
                    </a:ext>
                  </a:extLst>
                </a:gridCol>
                <a:gridCol w="1095333">
                  <a:extLst>
                    <a:ext uri="{9D8B030D-6E8A-4147-A177-3AD203B41FA5}">
                      <a16:colId xmlns:a16="http://schemas.microsoft.com/office/drawing/2014/main" val="762540143"/>
                    </a:ext>
                  </a:extLst>
                </a:gridCol>
                <a:gridCol w="1017650">
                  <a:extLst>
                    <a:ext uri="{9D8B030D-6E8A-4147-A177-3AD203B41FA5}">
                      <a16:colId xmlns:a16="http://schemas.microsoft.com/office/drawing/2014/main" val="1834504104"/>
                    </a:ext>
                  </a:extLst>
                </a:gridCol>
                <a:gridCol w="902186">
                  <a:extLst>
                    <a:ext uri="{9D8B030D-6E8A-4147-A177-3AD203B41FA5}">
                      <a16:colId xmlns:a16="http://schemas.microsoft.com/office/drawing/2014/main" val="3465616575"/>
                    </a:ext>
                  </a:extLst>
                </a:gridCol>
                <a:gridCol w="791309">
                  <a:extLst>
                    <a:ext uri="{9D8B030D-6E8A-4147-A177-3AD203B41FA5}">
                      <a16:colId xmlns:a16="http://schemas.microsoft.com/office/drawing/2014/main" val="3138638074"/>
                    </a:ext>
                  </a:extLst>
                </a:gridCol>
              </a:tblGrid>
              <a:tr h="54606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Objet d’études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Thèses</a:t>
                      </a:r>
                    </a:p>
                    <a:p>
                      <a:pPr algn="ctr"/>
                      <a:r>
                        <a:rPr lang="fr-FR" sz="1200" dirty="0"/>
                        <a:t>Depuis1985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Thèses</a:t>
                      </a:r>
                    </a:p>
                    <a:p>
                      <a:pPr algn="ctr"/>
                      <a:r>
                        <a:rPr lang="fr-FR" sz="1200" dirty="0"/>
                        <a:t>2020 à 2024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Ratio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7910532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Internet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4961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4204600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Intelligence artificielle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4274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44%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65025990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Robot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2020 à 2024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25599363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Biomasse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4308850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Batteries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30%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84112112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Electricité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2802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04815023"/>
                  </a:ext>
                </a:extLst>
              </a:tr>
              <a:tr h="2778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Développement durable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2311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3578942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Recyclage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23047778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Nouveaux matériaux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13084221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Energies renouvelables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42%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44414465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Téléphone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0248627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Réalité virtuelle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30%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47075272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Eoliennes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32%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4781610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Efficacité énergétique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37%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5167854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Liens vers </a:t>
                      </a:r>
                      <a:r>
                        <a:rPr lang="fr-FR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theses.fr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34229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Theses.fr</a:t>
                      </a:r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9826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5201424"/>
                  </a:ext>
                </a:extLst>
              </a:tr>
              <a:tr h="271453">
                <a:tc gridSpan="5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Chiffres au 29/12/2025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23687739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FD50749-E888-6242-363D-1BF9CBDA7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2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A0CDD27-C98B-92D1-7123-59DC9F501038}"/>
              </a:ext>
            </a:extLst>
          </p:cNvPr>
          <p:cNvSpPr txBox="1"/>
          <p:nvPr/>
        </p:nvSpPr>
        <p:spPr>
          <a:xfrm>
            <a:off x="486507" y="1626578"/>
            <a:ext cx="424375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Objets d’études classés par nombre de thèses soutenues depuis 1985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Thèses soutenues de 2020 à 2024 avec ratio par rapport aux thèses soutenues depuis 1985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moyen de 28% , avec en mauve les ratios supérieurs: on notera IA (44%), Energies renouvelables (42%)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754553C-9FB5-8638-ABF6-F65E0C6026FD}"/>
              </a:ext>
            </a:extLst>
          </p:cNvPr>
          <p:cNvSpPr txBox="1"/>
          <p:nvPr/>
        </p:nvSpPr>
        <p:spPr>
          <a:xfrm>
            <a:off x="754567" y="3630985"/>
            <a:ext cx="3514203" cy="2462213"/>
          </a:xfrm>
          <a:prstGeom prst="rect">
            <a:avLst/>
          </a:prstGeom>
          <a:noFill/>
          <a:ln w="28575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dirty="0">
                <a:solidFill>
                  <a:schemeClr val="accent4">
                    <a:lumMod val="50000"/>
                  </a:schemeClr>
                </a:solidFill>
              </a:rPr>
              <a:t>Navigation à travers les thèses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Le Lecteur peut utiliser les différents filtres de </a:t>
            </a:r>
            <a:r>
              <a:rPr lang="fr-FR" altLang="fr-FR" sz="1400" dirty="0" err="1">
                <a:solidFill>
                  <a:schemeClr val="accent4">
                    <a:lumMod val="50000"/>
                  </a:schemeClr>
                </a:solidFill>
              </a:rPr>
              <a:t>theses.fr</a:t>
            </a:r>
            <a:endParaRPr lang="fr-FR" altLang="fr-FR" sz="1400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Ecoles Doctorales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Etablissements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Domaines thématiques, et notamment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Sciences de l’Ingénieur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Chimie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Physique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Informatique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Disciplines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9B0459A-EB3B-4F68-CB67-5BA98DF42361}"/>
              </a:ext>
            </a:extLst>
          </p:cNvPr>
          <p:cNvSpPr txBox="1"/>
          <p:nvPr/>
        </p:nvSpPr>
        <p:spPr>
          <a:xfrm>
            <a:off x="486507" y="510318"/>
            <a:ext cx="330297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2060"/>
                </a:solidFill>
              </a:rPr>
              <a:t>Pour présenter le cadre</a:t>
            </a:r>
          </a:p>
          <a:p>
            <a:r>
              <a:rPr lang="fr-FR" b="1" dirty="0">
                <a:solidFill>
                  <a:srgbClr val="002060"/>
                </a:solidFill>
              </a:rPr>
              <a:t>Thèses soutenues: 3 diapos</a:t>
            </a:r>
          </a:p>
        </p:txBody>
      </p:sp>
    </p:spTree>
    <p:extLst>
      <p:ext uri="{BB962C8B-B14F-4D97-AF65-F5344CB8AC3E}">
        <p14:creationId xmlns:p14="http://schemas.microsoft.com/office/powerpoint/2010/main" val="1465534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A2992-E845-598C-ECC5-AFE704469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250450-8900-D9FE-875F-61B25C468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282" y="156248"/>
            <a:ext cx="10515600" cy="735667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200" dirty="0"/>
              <a:t>Objets d’études (2/3)</a:t>
            </a:r>
            <a:br>
              <a:rPr lang="fr-FR" sz="3200" dirty="0"/>
            </a:br>
            <a:r>
              <a:rPr lang="fr-FR" sz="2200" dirty="0"/>
              <a:t>en majorité plus récents 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A7BC04E2-21CD-6FB5-8536-8F0CBDF6C3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5156184"/>
              </p:ext>
            </p:extLst>
          </p:nvPr>
        </p:nvGraphicFramePr>
        <p:xfrm>
          <a:off x="5147025" y="1034470"/>
          <a:ext cx="5536225" cy="5314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9747">
                  <a:extLst>
                    <a:ext uri="{9D8B030D-6E8A-4147-A177-3AD203B41FA5}">
                      <a16:colId xmlns:a16="http://schemas.microsoft.com/office/drawing/2014/main" val="284278276"/>
                    </a:ext>
                  </a:extLst>
                </a:gridCol>
                <a:gridCol w="1095333">
                  <a:extLst>
                    <a:ext uri="{9D8B030D-6E8A-4147-A177-3AD203B41FA5}">
                      <a16:colId xmlns:a16="http://schemas.microsoft.com/office/drawing/2014/main" val="762540143"/>
                    </a:ext>
                  </a:extLst>
                </a:gridCol>
                <a:gridCol w="1017650">
                  <a:extLst>
                    <a:ext uri="{9D8B030D-6E8A-4147-A177-3AD203B41FA5}">
                      <a16:colId xmlns:a16="http://schemas.microsoft.com/office/drawing/2014/main" val="1834504104"/>
                    </a:ext>
                  </a:extLst>
                </a:gridCol>
                <a:gridCol w="902186">
                  <a:extLst>
                    <a:ext uri="{9D8B030D-6E8A-4147-A177-3AD203B41FA5}">
                      <a16:colId xmlns:a16="http://schemas.microsoft.com/office/drawing/2014/main" val="3465616575"/>
                    </a:ext>
                  </a:extLst>
                </a:gridCol>
                <a:gridCol w="791309">
                  <a:extLst>
                    <a:ext uri="{9D8B030D-6E8A-4147-A177-3AD203B41FA5}">
                      <a16:colId xmlns:a16="http://schemas.microsoft.com/office/drawing/2014/main" val="3138638074"/>
                    </a:ext>
                  </a:extLst>
                </a:gridCol>
              </a:tblGrid>
              <a:tr h="181914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Objet d’études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Thèses</a:t>
                      </a:r>
                    </a:p>
                    <a:p>
                      <a:pPr algn="ctr"/>
                      <a:r>
                        <a:rPr lang="fr-FR" sz="1200" dirty="0"/>
                        <a:t>Depuis1985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Thèses</a:t>
                      </a:r>
                    </a:p>
                    <a:p>
                      <a:pPr algn="ctr"/>
                      <a:r>
                        <a:rPr lang="fr-FR" sz="1200" dirty="0"/>
                        <a:t>2020 à 2024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Ratio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791053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Véhicule électrique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4204600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Fabrication additive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70%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25599363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Transition énergétique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57%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4308850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Drone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51%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8411211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Nanotechnologies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04815023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Véhicule autonome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55%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357894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Images satellites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1308422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Stockage de l'énergie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44414465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Gestion de l'énergie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0410468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Isolation thermique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0248627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Transition écologique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66%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4707527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Jumeaux numériques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81%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4781610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Ecoconception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5167854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Panneaux solaires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5201424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Construction durable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49%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0912871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Cybersécurité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77%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4090564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Isolation acoustique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127658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Bâtiment intelligent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11860149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Route intelligente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93936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Liens vers </a:t>
                      </a:r>
                      <a:r>
                        <a:rPr lang="fr-FR" sz="12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theses.fr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5570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Theses.Fr</a:t>
                      </a:r>
                      <a:endParaRPr lang="fr-FR" sz="12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2639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47%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53117362"/>
                  </a:ext>
                </a:extLst>
              </a:tr>
              <a:tr h="231314">
                <a:tc gridSpan="5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Chiffres au 29/12/2025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23687739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6D161E6-ACAC-3475-264B-DAD92DE71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3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12FB377-5FAB-B93D-FE9C-149883B9C7A0}"/>
              </a:ext>
            </a:extLst>
          </p:cNvPr>
          <p:cNvSpPr txBox="1"/>
          <p:nvPr/>
        </p:nvSpPr>
        <p:spPr>
          <a:xfrm>
            <a:off x="516485" y="1083784"/>
            <a:ext cx="432533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Objets d’études classés par nombre de thèses soutenues depuis 1985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Thèses soutenues de 2020 à 2024 avec ratio par rapport aux thèses depuis 1985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moyen de 47% , avec en mauve les ratios supérieurs: on notera Jumeaux numériques (81%) Cybersécurité (77%), Fabrication additive (70%)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E823742-5EB7-C954-34EE-673B03C5FD35}"/>
              </a:ext>
            </a:extLst>
          </p:cNvPr>
          <p:cNvSpPr txBox="1"/>
          <p:nvPr/>
        </p:nvSpPr>
        <p:spPr>
          <a:xfrm>
            <a:off x="851282" y="3156200"/>
            <a:ext cx="3514203" cy="2462213"/>
          </a:xfrm>
          <a:prstGeom prst="rect">
            <a:avLst/>
          </a:prstGeom>
          <a:noFill/>
          <a:ln w="28575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dirty="0">
                <a:solidFill>
                  <a:schemeClr val="accent4">
                    <a:lumMod val="50000"/>
                  </a:schemeClr>
                </a:solidFill>
              </a:rPr>
              <a:t>Navigation à travers les thèses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Le Lecteur peut utiliser les différents filtres de </a:t>
            </a:r>
            <a:r>
              <a:rPr lang="fr-FR" altLang="fr-FR" sz="1400" dirty="0" err="1">
                <a:solidFill>
                  <a:schemeClr val="accent4">
                    <a:lumMod val="50000"/>
                  </a:schemeClr>
                </a:solidFill>
              </a:rPr>
              <a:t>theses.fr</a:t>
            </a:r>
            <a:endParaRPr lang="fr-FR" altLang="fr-FR" sz="1400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Ecoles Doctorales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Etablissements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Domaines thématiques, et notamment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Sciences de l’Ingénieur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Chimie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Physique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Informatique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Disciplines</a:t>
            </a:r>
          </a:p>
        </p:txBody>
      </p:sp>
    </p:spTree>
    <p:extLst>
      <p:ext uri="{BB962C8B-B14F-4D97-AF65-F5344CB8AC3E}">
        <p14:creationId xmlns:p14="http://schemas.microsoft.com/office/powerpoint/2010/main" val="499324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AED1E-0749-B04B-ED0D-44EFE3BAF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F4DCC4-1024-71E1-A965-C79198C4F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3721"/>
          </a:xfrm>
        </p:spPr>
        <p:txBody>
          <a:bodyPr>
            <a:normAutofit/>
          </a:bodyPr>
          <a:lstStyle/>
          <a:p>
            <a:pPr algn="ctr"/>
            <a:r>
              <a:rPr lang="fr-FR" sz="3200" dirty="0"/>
              <a:t>Objets d’études (3/3)</a:t>
            </a:r>
            <a:br>
              <a:rPr lang="fr-FR" sz="3200" dirty="0"/>
            </a:br>
            <a:r>
              <a:rPr lang="fr-FR" sz="2700" dirty="0"/>
              <a:t>liés au médical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BABAB9D7-56DA-5132-0510-D7F60BA2E4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0250649"/>
              </p:ext>
            </p:extLst>
          </p:nvPr>
        </p:nvGraphicFramePr>
        <p:xfrm>
          <a:off x="5216768" y="1529910"/>
          <a:ext cx="5536225" cy="3986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9747">
                  <a:extLst>
                    <a:ext uri="{9D8B030D-6E8A-4147-A177-3AD203B41FA5}">
                      <a16:colId xmlns:a16="http://schemas.microsoft.com/office/drawing/2014/main" val="284278276"/>
                    </a:ext>
                  </a:extLst>
                </a:gridCol>
                <a:gridCol w="1095333">
                  <a:extLst>
                    <a:ext uri="{9D8B030D-6E8A-4147-A177-3AD203B41FA5}">
                      <a16:colId xmlns:a16="http://schemas.microsoft.com/office/drawing/2014/main" val="762540143"/>
                    </a:ext>
                  </a:extLst>
                </a:gridCol>
                <a:gridCol w="1017650">
                  <a:extLst>
                    <a:ext uri="{9D8B030D-6E8A-4147-A177-3AD203B41FA5}">
                      <a16:colId xmlns:a16="http://schemas.microsoft.com/office/drawing/2014/main" val="1834504104"/>
                    </a:ext>
                  </a:extLst>
                </a:gridCol>
                <a:gridCol w="902186">
                  <a:extLst>
                    <a:ext uri="{9D8B030D-6E8A-4147-A177-3AD203B41FA5}">
                      <a16:colId xmlns:a16="http://schemas.microsoft.com/office/drawing/2014/main" val="3465616575"/>
                    </a:ext>
                  </a:extLst>
                </a:gridCol>
                <a:gridCol w="791309">
                  <a:extLst>
                    <a:ext uri="{9D8B030D-6E8A-4147-A177-3AD203B41FA5}">
                      <a16:colId xmlns:a16="http://schemas.microsoft.com/office/drawing/2014/main" val="3138638074"/>
                    </a:ext>
                  </a:extLst>
                </a:gridCol>
              </a:tblGrid>
              <a:tr h="271453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Objet d’études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Thèses</a:t>
                      </a:r>
                    </a:p>
                    <a:p>
                      <a:pPr algn="ctr"/>
                      <a:r>
                        <a:rPr lang="fr-FR" sz="1200" dirty="0"/>
                        <a:t>Depuis1985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Thèses</a:t>
                      </a:r>
                    </a:p>
                    <a:p>
                      <a:pPr algn="ctr"/>
                      <a:r>
                        <a:rPr lang="fr-FR" sz="1200" dirty="0"/>
                        <a:t>2020 à 2024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Ratio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7910532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Imagerie médicale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4204600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Biotechnologies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1496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25599363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Biomécanique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1481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4308850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Microfluidique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1211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35%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84112112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Biocapteurs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04815023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Prothèse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3578942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Dispositifs médicaux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41%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13084221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Microcapteurs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44414465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Robotique en médecine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28%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0410468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Bioprocédés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0248627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E-santé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2020 à 2024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46%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47075272"/>
                  </a:ext>
                </a:extLst>
              </a:tr>
              <a:tr h="27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Lien </a:t>
                      </a:r>
                      <a:r>
                        <a:rPr lang="fr-FR" sz="12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theses.fr</a:t>
                      </a:r>
                      <a:endParaRPr lang="fr-FR" sz="1200" b="0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8567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Theses.fr</a:t>
                      </a:r>
                      <a:endParaRPr lang="fr-FR" sz="1200" b="0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2186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4781610"/>
                  </a:ext>
                </a:extLst>
              </a:tr>
              <a:tr h="271453">
                <a:tc gridSpan="5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Chiffres au 29/12/2025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200" b="0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23687739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5CBB262-C73A-FD01-7E0F-20E932610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4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BFF1562-329C-B093-FBC9-354A97ADCAA3}"/>
              </a:ext>
            </a:extLst>
          </p:cNvPr>
          <p:cNvSpPr txBox="1"/>
          <p:nvPr/>
        </p:nvSpPr>
        <p:spPr>
          <a:xfrm>
            <a:off x="486507" y="1626578"/>
            <a:ext cx="424375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Objets d’études classés par nombre de thèses soutenues depuis 1985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Thèses soutenues de 2020 à 2024 avec ratio par rapport aux thèses depuis 1985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moyen de 26% , avec en mauve les ratios supérieurs: on notera Dispositifs médicaux avec 41%.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D0D8198-F306-F430-44C6-D6D454C429FB}"/>
              </a:ext>
            </a:extLst>
          </p:cNvPr>
          <p:cNvSpPr txBox="1"/>
          <p:nvPr/>
        </p:nvSpPr>
        <p:spPr>
          <a:xfrm>
            <a:off x="851282" y="3522954"/>
            <a:ext cx="3514203" cy="2462213"/>
          </a:xfrm>
          <a:prstGeom prst="rect">
            <a:avLst/>
          </a:prstGeom>
          <a:noFill/>
          <a:ln w="28575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dirty="0">
                <a:solidFill>
                  <a:schemeClr val="accent4">
                    <a:lumMod val="50000"/>
                  </a:schemeClr>
                </a:solidFill>
              </a:rPr>
              <a:t>Navigation à travers les thèses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Le Lecteur peut utiliser les différents filtres de </a:t>
            </a:r>
            <a:r>
              <a:rPr lang="fr-FR" altLang="fr-FR" sz="1400" dirty="0" err="1">
                <a:solidFill>
                  <a:schemeClr val="accent4">
                    <a:lumMod val="50000"/>
                  </a:schemeClr>
                </a:solidFill>
              </a:rPr>
              <a:t>theses.fr</a:t>
            </a:r>
            <a:endParaRPr lang="fr-FR" altLang="fr-FR" sz="1400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Ecoles Doctorales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Etablissements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Domaines thématiques, et notamment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Sciences de l’Ingénieur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Chimie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Physique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Informatique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Disciplines</a:t>
            </a:r>
          </a:p>
        </p:txBody>
      </p:sp>
    </p:spTree>
    <p:extLst>
      <p:ext uri="{BB962C8B-B14F-4D97-AF65-F5344CB8AC3E}">
        <p14:creationId xmlns:p14="http://schemas.microsoft.com/office/powerpoint/2010/main" val="3964211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8A4C40-726A-9ABF-A3F7-F38B6136D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6D4AB9-123B-AEBA-8065-3112D13B8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3162" y="156248"/>
            <a:ext cx="6293720" cy="735667"/>
          </a:xfrm>
        </p:spPr>
        <p:txBody>
          <a:bodyPr>
            <a:normAutofit/>
          </a:bodyPr>
          <a:lstStyle/>
          <a:p>
            <a:pPr algn="ctr"/>
            <a:r>
              <a:rPr lang="fr-FR" sz="3200" dirty="0">
                <a:solidFill>
                  <a:schemeClr val="accent6">
                    <a:lumMod val="50000"/>
                  </a:schemeClr>
                </a:solidFill>
              </a:rPr>
              <a:t>Thèses en préparation (1/2)</a:t>
            </a:r>
            <a:endParaRPr lang="fr-FR" sz="22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9182C59E-FC08-B20E-7CFF-FB2F2F95C6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5747419"/>
              </p:ext>
            </p:extLst>
          </p:nvPr>
        </p:nvGraphicFramePr>
        <p:xfrm>
          <a:off x="5168289" y="847281"/>
          <a:ext cx="5645894" cy="5777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520">
                  <a:extLst>
                    <a:ext uri="{9D8B030D-6E8A-4147-A177-3AD203B41FA5}">
                      <a16:colId xmlns:a16="http://schemas.microsoft.com/office/drawing/2014/main" val="284278276"/>
                    </a:ext>
                  </a:extLst>
                </a:gridCol>
                <a:gridCol w="1242172">
                  <a:extLst>
                    <a:ext uri="{9D8B030D-6E8A-4147-A177-3AD203B41FA5}">
                      <a16:colId xmlns:a16="http://schemas.microsoft.com/office/drawing/2014/main" val="762540143"/>
                    </a:ext>
                  </a:extLst>
                </a:gridCol>
                <a:gridCol w="1013601">
                  <a:extLst>
                    <a:ext uri="{9D8B030D-6E8A-4147-A177-3AD203B41FA5}">
                      <a16:colId xmlns:a16="http://schemas.microsoft.com/office/drawing/2014/main" val="3138638074"/>
                    </a:ext>
                  </a:extLst>
                </a:gridCol>
                <a:gridCol w="1013601">
                  <a:extLst>
                    <a:ext uri="{9D8B030D-6E8A-4147-A177-3AD203B41FA5}">
                      <a16:colId xmlns:a16="http://schemas.microsoft.com/office/drawing/2014/main" val="2561173959"/>
                    </a:ext>
                  </a:extLst>
                </a:gridCol>
              </a:tblGrid>
              <a:tr h="181914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Objet d’études</a:t>
                      </a:r>
                    </a:p>
                    <a:p>
                      <a:pPr algn="ctr"/>
                      <a:r>
                        <a:rPr lang="fr-FR" sz="1200" dirty="0"/>
                        <a:t>Liens vers thèses depuis 1985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Thèses</a:t>
                      </a:r>
                    </a:p>
                    <a:p>
                      <a:pPr algn="ctr"/>
                      <a:r>
                        <a:rPr lang="fr-FR" sz="1200" dirty="0"/>
                        <a:t>en préparation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% thèses</a:t>
                      </a:r>
                    </a:p>
                    <a:p>
                      <a:pPr algn="ctr"/>
                      <a:r>
                        <a:rPr lang="fr-FR" sz="1200" dirty="0"/>
                        <a:t>2020-2024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791053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Intelligence artificielle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1964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104%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4204600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Batteries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93%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25599363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Robot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4308850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Internet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8411211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Développement durable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110%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04815023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Biomasse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357894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Recyclage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91%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5206440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Transition énergétique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140%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1308422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Energies renouvelables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44414465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Electricité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0410468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Nouveaux matériaux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97%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0248627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Fabrication additive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4707527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Transition écologique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230%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4781610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Efficacité énergétique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104%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5167854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Jumeaux numériques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231%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5201424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Microfluidique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0912871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Biomécanique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4090564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Drone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127658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Réalité virtuelle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11860149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Eoliennes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93936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Véhicule électrique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311736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Imagerie médicale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13807514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10754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6458720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B69F920-5ACE-547F-ADB0-982B4C6C1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5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8B9034F-B4B0-C083-D865-2FC7B016D63F}"/>
              </a:ext>
            </a:extLst>
          </p:cNvPr>
          <p:cNvSpPr txBox="1"/>
          <p:nvPr/>
        </p:nvSpPr>
        <p:spPr>
          <a:xfrm>
            <a:off x="211016" y="1277215"/>
            <a:ext cx="46132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Objets d’études classés par nombre de thèses en préparation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par rapport aux thèses 2020 à 2024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moyen de 86 % , avec en mauve les ratios supérieurs: on notera  Jumeaux numériques (231%),  Transition écologique ( 230%)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4E12183-50E3-627B-5AE9-80ED6D108D82}"/>
              </a:ext>
            </a:extLst>
          </p:cNvPr>
          <p:cNvSpPr txBox="1"/>
          <p:nvPr/>
        </p:nvSpPr>
        <p:spPr>
          <a:xfrm>
            <a:off x="539261" y="372291"/>
            <a:ext cx="357553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Pour estimer la dynamique</a:t>
            </a:r>
          </a:p>
          <a:p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Thèses en préparation: 2 diapos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595F1A7-E940-BF71-0E79-2E2FE82F03D8}"/>
              </a:ext>
            </a:extLst>
          </p:cNvPr>
          <p:cNvSpPr txBox="1"/>
          <p:nvPr/>
        </p:nvSpPr>
        <p:spPr>
          <a:xfrm>
            <a:off x="600597" y="3314462"/>
            <a:ext cx="3514203" cy="2462213"/>
          </a:xfrm>
          <a:prstGeom prst="rect">
            <a:avLst/>
          </a:prstGeom>
          <a:noFill/>
          <a:ln w="28575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dirty="0">
                <a:solidFill>
                  <a:schemeClr val="accent4">
                    <a:lumMod val="50000"/>
                  </a:schemeClr>
                </a:solidFill>
              </a:rPr>
              <a:t>Navigation à travers les thèses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Le Lecteur peut utiliser les différents filtres de </a:t>
            </a:r>
            <a:r>
              <a:rPr lang="fr-FR" altLang="fr-FR" sz="1400" dirty="0" err="1">
                <a:solidFill>
                  <a:schemeClr val="accent4">
                    <a:lumMod val="50000"/>
                  </a:schemeClr>
                </a:solidFill>
              </a:rPr>
              <a:t>theses.fr</a:t>
            </a:r>
            <a:endParaRPr lang="fr-FR" altLang="fr-FR" sz="1400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Ecoles Doctorales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Etablissements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Domaines thématiques, et notamment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Sciences de l’Ingénieur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Chimie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Physique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Informatique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Disciplines</a:t>
            </a:r>
          </a:p>
        </p:txBody>
      </p:sp>
    </p:spTree>
    <p:extLst>
      <p:ext uri="{BB962C8B-B14F-4D97-AF65-F5344CB8AC3E}">
        <p14:creationId xmlns:p14="http://schemas.microsoft.com/office/powerpoint/2010/main" val="110150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AA6AC-C950-D349-6481-EE1FA9D0E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8C0DE2-9307-6B83-E6D1-EE4DA7512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5384" y="156248"/>
            <a:ext cx="6091497" cy="735667"/>
          </a:xfrm>
        </p:spPr>
        <p:txBody>
          <a:bodyPr>
            <a:normAutofit fontScale="90000"/>
          </a:bodyPr>
          <a:lstStyle/>
          <a:p>
            <a:pPr algn="ctr"/>
            <a:br>
              <a:rPr lang="fr-FR" sz="3200" dirty="0"/>
            </a:br>
            <a:r>
              <a:rPr lang="fr-FR" sz="3200" dirty="0">
                <a:solidFill>
                  <a:schemeClr val="accent6">
                    <a:lumMod val="50000"/>
                  </a:schemeClr>
                </a:solidFill>
              </a:rPr>
              <a:t>Thèses en préparation (2/2)</a:t>
            </a:r>
            <a:br>
              <a:rPr lang="fr-FR" sz="3200" dirty="0">
                <a:solidFill>
                  <a:schemeClr val="accent6">
                    <a:lumMod val="50000"/>
                  </a:schemeClr>
                </a:solidFill>
              </a:rPr>
            </a:br>
            <a:endParaRPr lang="fr-FR" sz="22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FA86B3E3-13C2-24C6-476A-81B4F361BF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745184"/>
              </p:ext>
            </p:extLst>
          </p:nvPr>
        </p:nvGraphicFramePr>
        <p:xfrm>
          <a:off x="4914994" y="1034470"/>
          <a:ext cx="5877923" cy="5546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6719">
                  <a:extLst>
                    <a:ext uri="{9D8B030D-6E8A-4147-A177-3AD203B41FA5}">
                      <a16:colId xmlns:a16="http://schemas.microsoft.com/office/drawing/2014/main" val="284278276"/>
                    </a:ext>
                  </a:extLst>
                </a:gridCol>
                <a:gridCol w="1460690">
                  <a:extLst>
                    <a:ext uri="{9D8B030D-6E8A-4147-A177-3AD203B41FA5}">
                      <a16:colId xmlns:a16="http://schemas.microsoft.com/office/drawing/2014/main" val="762540143"/>
                    </a:ext>
                  </a:extLst>
                </a:gridCol>
                <a:gridCol w="1055257">
                  <a:extLst>
                    <a:ext uri="{9D8B030D-6E8A-4147-A177-3AD203B41FA5}">
                      <a16:colId xmlns:a16="http://schemas.microsoft.com/office/drawing/2014/main" val="3138638074"/>
                    </a:ext>
                  </a:extLst>
                </a:gridCol>
                <a:gridCol w="1055257">
                  <a:extLst>
                    <a:ext uri="{9D8B030D-6E8A-4147-A177-3AD203B41FA5}">
                      <a16:colId xmlns:a16="http://schemas.microsoft.com/office/drawing/2014/main" val="2561173959"/>
                    </a:ext>
                  </a:extLst>
                </a:gridCol>
              </a:tblGrid>
              <a:tr h="181914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Objet d’études</a:t>
                      </a:r>
                    </a:p>
                    <a:p>
                      <a:pPr algn="ctr"/>
                      <a:r>
                        <a:rPr lang="fr-FR" sz="1200" dirty="0"/>
                        <a:t>Liens vers thèses depuis 1985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Thèses</a:t>
                      </a:r>
                    </a:p>
                    <a:p>
                      <a:pPr algn="ctr"/>
                      <a:r>
                        <a:rPr lang="fr-FR" sz="1200" dirty="0"/>
                        <a:t>en préparation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% thèses</a:t>
                      </a:r>
                    </a:p>
                    <a:p>
                      <a:pPr algn="ctr"/>
                      <a:r>
                        <a:rPr lang="fr-FR" sz="1200" dirty="0"/>
                        <a:t>2020-2024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791053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Biotechnologies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4204600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Dispositifs médicaux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98%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25599363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Véhicule autonome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24308850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Cybersécurité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200%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8411211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Téléphone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04815023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Stockage de l'énergie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77%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357894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Prothèse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308422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Gestion de l'énergie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81%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4414465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Nanotechnologies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79%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0410468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Biocapteurs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50248627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Images satellites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4707527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Panneaux solaires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113%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4781610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Ecoconception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5167854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Bioprocédés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131%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5201424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E-santé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</a:rPr>
                        <a:t>109%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912871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Isolation thermique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090564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Construction durable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0127658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Microcapteurs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1860149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Bâtiment intelligent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68939361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Isolation 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53117362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Robotique en médecine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 préparation</a:t>
                      </a: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13807514"/>
                  </a:ext>
                </a:extLst>
              </a:tr>
              <a:tr h="2313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1483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6458720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93E0B6D-B7E8-CE3F-9A65-E1AB73258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6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55ED61A-CD7C-D657-1623-3B688DAA656C}"/>
              </a:ext>
            </a:extLst>
          </p:cNvPr>
          <p:cNvSpPr txBox="1"/>
          <p:nvPr/>
        </p:nvSpPr>
        <p:spPr>
          <a:xfrm>
            <a:off x="301772" y="1145330"/>
            <a:ext cx="46132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Objets d’études classés par nombre de thèses en préparation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par rapport aux thèses 2020 à 2024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Ratio moyen de 69 % , avec en mauve les ratios supérieurs: on notera Cybersécurité (200%), Bioprocédés (131%),Panneaux solaires (113%)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EAF8356-8BC9-3CF6-AA24-2DBF520102EA}"/>
              </a:ext>
            </a:extLst>
          </p:cNvPr>
          <p:cNvSpPr txBox="1"/>
          <p:nvPr/>
        </p:nvSpPr>
        <p:spPr>
          <a:xfrm>
            <a:off x="539261" y="372291"/>
            <a:ext cx="330297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2060"/>
                </a:solidFill>
              </a:rPr>
              <a:t>Pour présenter le cadre</a:t>
            </a:r>
          </a:p>
          <a:p>
            <a:r>
              <a:rPr lang="fr-FR" b="1" dirty="0">
                <a:solidFill>
                  <a:srgbClr val="002060"/>
                </a:solidFill>
              </a:rPr>
              <a:t>Thèses soutenues: 3 diapos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89E0620-C3BE-8250-B01D-FA82DB1A2474}"/>
              </a:ext>
            </a:extLst>
          </p:cNvPr>
          <p:cNvSpPr txBox="1"/>
          <p:nvPr/>
        </p:nvSpPr>
        <p:spPr>
          <a:xfrm>
            <a:off x="675437" y="3096569"/>
            <a:ext cx="3514203" cy="2462213"/>
          </a:xfrm>
          <a:prstGeom prst="rect">
            <a:avLst/>
          </a:prstGeom>
          <a:noFill/>
          <a:ln w="28575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dirty="0">
                <a:solidFill>
                  <a:schemeClr val="accent4">
                    <a:lumMod val="50000"/>
                  </a:schemeClr>
                </a:solidFill>
              </a:rPr>
              <a:t>Navigation à travers les thèses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Le Lecteur peut utiliser les différents filtres de </a:t>
            </a:r>
            <a:r>
              <a:rPr lang="fr-FR" altLang="fr-FR" sz="1400" dirty="0" err="1">
                <a:solidFill>
                  <a:schemeClr val="accent4">
                    <a:lumMod val="50000"/>
                  </a:schemeClr>
                </a:solidFill>
              </a:rPr>
              <a:t>theses.fr</a:t>
            </a:r>
            <a:endParaRPr lang="fr-FR" altLang="fr-FR" sz="1400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Ecoles Doctorales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Etablissements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Domaines thématiques, et notamment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Sciences de l’Ingénieur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Chimie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Physique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Informatique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solidFill>
                  <a:schemeClr val="accent4">
                    <a:lumMod val="50000"/>
                  </a:schemeClr>
                </a:solidFill>
              </a:rPr>
              <a:t>Disciplines</a:t>
            </a:r>
          </a:p>
        </p:txBody>
      </p:sp>
    </p:spTree>
    <p:extLst>
      <p:ext uri="{BB962C8B-B14F-4D97-AF65-F5344CB8AC3E}">
        <p14:creationId xmlns:p14="http://schemas.microsoft.com/office/powerpoint/2010/main" val="2674205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634D266-2ACC-2AF9-FB7D-E3EA24BC5F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r-FR" sz="2000" dirty="0"/>
              <a:t>Domaines thématiques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r-FR" sz="1600" dirty="0"/>
              <a:t>Classification </a:t>
            </a:r>
            <a:r>
              <a:rPr lang="fr-FR" sz="1600" dirty="0" err="1"/>
              <a:t>theses.fr</a:t>
            </a:r>
            <a:endParaRPr lang="fr-FR" sz="1600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fr-FR" sz="1600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4C377481-F0A8-FF80-BF5E-98D45C8AF8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endParaRPr lang="fr-FR" sz="2000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r-FR" sz="2000" dirty="0"/>
              <a:t>Thèses par régions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r-FR" sz="1600" dirty="0"/>
              <a:t>Universités de soutenance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fr-FR" sz="16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D7579C9-7746-674A-6FD0-752F9514E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7</a:t>
            </a:fld>
            <a:endParaRPr lang="fr-FR"/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74CC0996-74B8-E380-B0FC-3E6F02BD976C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987755" y="2597408"/>
            <a:ext cx="45306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fr-FR" altLang="fr-FR" sz="1200" dirty="0">
                <a:solidFill>
                  <a:srgbClr val="000000"/>
                </a:solidFill>
                <a:latin typeface="Arial" panose="020B0604020202020204" pitchFamily="34" charset="0"/>
              </a:rPr>
              <a:t>Nous présentons le TOP 10 des domaines thématiques pour les thèses à partir de 2020. </a:t>
            </a:r>
            <a:endParaRPr lang="fr-FR" altLang="fr-FR" sz="1200" dirty="0">
              <a:latin typeface="Arial" panose="020B0604020202020204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F922020-92A1-C3A7-A7AF-76FFED4C6E11}"/>
              </a:ext>
            </a:extLst>
          </p:cNvPr>
          <p:cNvSpPr txBox="1"/>
          <p:nvPr/>
        </p:nvSpPr>
        <p:spPr>
          <a:xfrm>
            <a:off x="4472222" y="3170018"/>
            <a:ext cx="111117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137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72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44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42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22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13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13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12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12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10</a:t>
            </a:r>
          </a:p>
          <a:p>
            <a:pPr marL="5715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4</a:t>
            </a: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F739B5E8-EA7B-B567-1074-85693C51C1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51278" y="429744"/>
            <a:ext cx="640252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Thèses "Transition énergétique" depuis 2020 </a:t>
            </a:r>
            <a:br>
              <a:rPr lang="fr-FR" altLang="fr-FR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378 au 23/12/2025</a:t>
            </a:r>
            <a:b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Thèses par domaines thématiques et régions</a:t>
            </a:r>
            <a:endParaRPr kumimoji="0" lang="fr-FR" altLang="fr-FR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AF6A84AB-843C-51AF-7A78-77D1FA4C7851}"/>
              </a:ext>
            </a:extLst>
          </p:cNvPr>
          <p:cNvSpPr txBox="1"/>
          <p:nvPr/>
        </p:nvSpPr>
        <p:spPr>
          <a:xfrm flipV="1">
            <a:off x="1547609" y="8609310"/>
            <a:ext cx="3418624" cy="4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9E9A14DC-E675-CBC1-970F-EFEF795EB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80" y="3170018"/>
            <a:ext cx="3559427" cy="2369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2"/>
              </a:rPr>
              <a:t>Sciences de l'ingénieur</a:t>
            </a:r>
            <a:endParaRPr kumimoji="0" lang="fr-FR" altLang="fr-FR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3"/>
              </a:rPr>
              <a:t>Economie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4"/>
              </a:rPr>
              <a:t>Chimie, minéralogie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5"/>
              </a:rPr>
              <a:t>Physique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6"/>
              </a:rPr>
              <a:t>Géographie 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7"/>
              </a:rPr>
              <a:t>Droit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fr-FR" altLang="fr-FR" sz="1400" dirty="0">
                <a:solidFill>
                  <a:srgbClr val="000000"/>
                </a:solidFill>
                <a:latin typeface="din-next-w01-light"/>
                <a:cs typeface="Arial" panose="020B0604020202020204" pitchFamily="34" charset="0"/>
                <a:hlinkClick r:id="rId8"/>
              </a:rPr>
              <a:t>Mathématiques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9"/>
              </a:rPr>
              <a:t>Sciences de la terre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10"/>
              </a:rPr>
              <a:t>Informatique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11"/>
              </a:rPr>
              <a:t>Sciences sociales, sociologie, anthropologie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din-next-w01-light"/>
                <a:cs typeface="Arial" panose="020B0604020202020204" pitchFamily="34" charset="0"/>
                <a:hlinkClick r:id="rId12"/>
              </a:rPr>
              <a:t>Urbanisme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din-next-w01-light"/>
              <a:cs typeface="Arial" panose="020B0604020202020204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AAA62DE3-0DED-DD3C-F778-32BF2E4B6CD9}"/>
              </a:ext>
            </a:extLst>
          </p:cNvPr>
          <p:cNvSpPr txBox="1"/>
          <p:nvPr/>
        </p:nvSpPr>
        <p:spPr>
          <a:xfrm>
            <a:off x="9676435" y="3378694"/>
            <a:ext cx="85652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fr-FR" sz="1400" dirty="0"/>
              <a:t>40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32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19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11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10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8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5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3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3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2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2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2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/>
              <a:t>2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16E5426-CA7C-F4E0-6A88-8BBC2BB1595E}"/>
              </a:ext>
            </a:extLst>
          </p:cNvPr>
          <p:cNvSpPr txBox="1"/>
          <p:nvPr/>
        </p:nvSpPr>
        <p:spPr>
          <a:xfrm>
            <a:off x="6554062" y="3339296"/>
            <a:ext cx="2743199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13"/>
              </a:rPr>
              <a:t>Île-de-France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14"/>
              </a:rPr>
              <a:t>Auvergne-Rhône-Alpes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3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15"/>
              </a:rPr>
              <a:t>Occitanie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4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16"/>
              </a:rPr>
              <a:t>Nouvelle-Aquitaine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5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17"/>
              </a:rPr>
              <a:t>Bretagne, Pays de la Lore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6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18"/>
              </a:rPr>
              <a:t>Grand Est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7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19"/>
              </a:rPr>
              <a:t>Normandie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8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20"/>
              </a:rPr>
              <a:t>Hauts-de-France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9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21"/>
              </a:rPr>
              <a:t>Région Sud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10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20"/>
              </a:rPr>
              <a:t>Hauts-de-France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11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22"/>
              </a:rPr>
              <a:t>Bourgogne-Franche-Comté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12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23"/>
              </a:rPr>
              <a:t>Autres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13"/>
            </a:pPr>
            <a:r>
              <a:rPr lang="fr-FR" altLang="fr-FR" sz="1400" dirty="0">
                <a:solidFill>
                  <a:srgbClr val="000000"/>
                </a:solidFill>
                <a:cs typeface="Arial" panose="020B0604020202020204" pitchFamily="34" charset="0"/>
                <a:hlinkClick r:id="rId24"/>
              </a:rPr>
              <a:t>Centre-Val de-Loire</a:t>
            </a:r>
            <a:endParaRPr lang="fr-FR" altLang="fr-FR" sz="14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29E2A64B-2320-BF0D-8904-63A9C27A7253}"/>
              </a:ext>
            </a:extLst>
          </p:cNvPr>
          <p:cNvSpPr txBox="1"/>
          <p:nvPr/>
        </p:nvSpPr>
        <p:spPr>
          <a:xfrm>
            <a:off x="6866578" y="2579777"/>
            <a:ext cx="366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Focus thèses science de l’ingénieur</a:t>
            </a:r>
          </a:p>
          <a:p>
            <a:r>
              <a:rPr lang="fr-FR" sz="1200" dirty="0"/>
              <a:t>Le Lecteur pourra utiliser les différents filtres et notamment  le filtre Ecoles Doctorales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82CE39E-9813-F5EE-6564-9D942159F544}"/>
              </a:ext>
            </a:extLst>
          </p:cNvPr>
          <p:cNvSpPr txBox="1"/>
          <p:nvPr/>
        </p:nvSpPr>
        <p:spPr>
          <a:xfrm>
            <a:off x="393497" y="561963"/>
            <a:ext cx="3784964" cy="8002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2060"/>
                </a:solidFill>
              </a:rPr>
              <a:t>Pour approfondir par Objet d’étude </a:t>
            </a:r>
            <a:r>
              <a:rPr lang="fr-FR" sz="1400" b="1" dirty="0">
                <a:solidFill>
                  <a:srgbClr val="002060"/>
                </a:solidFill>
              </a:rPr>
              <a:t>Thèses par Domaines thématiques, régions</a:t>
            </a:r>
          </a:p>
          <a:p>
            <a:r>
              <a:rPr lang="fr-FR" sz="1400" b="1" dirty="0">
                <a:solidFill>
                  <a:srgbClr val="002060"/>
                </a:solidFill>
              </a:rPr>
              <a:t>Deux exemples</a:t>
            </a:r>
          </a:p>
        </p:txBody>
      </p:sp>
    </p:spTree>
    <p:extLst>
      <p:ext uri="{BB962C8B-B14F-4D97-AF65-F5344CB8AC3E}">
        <p14:creationId xmlns:p14="http://schemas.microsoft.com/office/powerpoint/2010/main" val="2080643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171308-DFFD-9A5A-7536-4C20AE692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E113FD3-2B08-41B6-66AF-1E6C93C5CA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r-FR" sz="2000" dirty="0"/>
              <a:t>Domaines thématiques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r-FR" sz="1600" dirty="0"/>
              <a:t>Classification </a:t>
            </a:r>
            <a:r>
              <a:rPr lang="fr-FR" sz="1600" dirty="0" err="1"/>
              <a:t>theses.fr</a:t>
            </a:r>
            <a:endParaRPr lang="fr-FR" sz="1600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fr-FR" sz="1600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209F0CAE-1DA5-732A-856A-D2E84F7976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endParaRPr lang="fr-FR" sz="2000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r-FR" sz="2000" dirty="0"/>
              <a:t>Thèses par régions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r-FR" sz="1600" dirty="0"/>
              <a:t>Universités de soutenance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fr-FR" sz="16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AB66699-1409-2D68-6EED-3BA22DCDC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83DF-E202-0043-959F-A6B43C58D725}" type="slidenum">
              <a:rPr lang="fr-FR" smtClean="0"/>
              <a:t>8</a:t>
            </a:fld>
            <a:endParaRPr lang="fr-FR"/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D8B5A9DD-58C6-DBFB-F587-4BB854F7B52D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987755" y="2597408"/>
            <a:ext cx="45306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fr-FR" altLang="fr-FR" sz="1200" dirty="0">
                <a:solidFill>
                  <a:srgbClr val="000000"/>
                </a:solidFill>
                <a:latin typeface="Arial" panose="020B0604020202020204" pitchFamily="34" charset="0"/>
              </a:rPr>
              <a:t>Nous présentons le TOP 5 des domaines thématiques pour les thèses à partir de 2020. </a:t>
            </a:r>
            <a:endParaRPr lang="fr-FR" altLang="fr-FR" sz="1200" dirty="0"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63778C0C-5766-6D57-B5E4-4D3FED28B2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14871" y="447782"/>
            <a:ext cx="616226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2"/>
              </a:rPr>
              <a:t>Thèses  </a:t>
            </a:r>
            <a:r>
              <a:rPr lang="fr-FR" altLang="fr-FR" sz="2400" u="sng" dirty="0">
                <a:solidFill>
                  <a:srgbClr val="000000"/>
                </a:solidFill>
                <a:latin typeface="Arial" panose="020B0604020202020204" pitchFamily="34" charset="0"/>
                <a:hlinkClick r:id="rId2"/>
              </a:rPr>
              <a:t>Energie renouvelables </a:t>
            </a:r>
            <a:r>
              <a:rPr kumimoji="0" lang="fr-FR" altLang="fr-FR" sz="2400" b="0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2"/>
              </a:rPr>
              <a:t>2020- 2024 </a:t>
            </a:r>
            <a:br>
              <a:rPr lang="fr-FR" altLang="fr-FR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fr-FR" altLang="fr-FR" sz="1600" dirty="0">
                <a:solidFill>
                  <a:srgbClr val="000000"/>
                </a:solidFill>
                <a:latin typeface="+mn-lt"/>
              </a:rPr>
              <a:t>581</a:t>
            </a: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au 23/12/2025</a:t>
            </a:r>
            <a:b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Thèses par domaines thématiques et régions</a:t>
            </a:r>
            <a:endParaRPr kumimoji="0" lang="fr-FR" altLang="fr-FR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BD5929B-1084-F3C8-E757-77C5C6FE69B7}"/>
              </a:ext>
            </a:extLst>
          </p:cNvPr>
          <p:cNvSpPr txBox="1"/>
          <p:nvPr/>
        </p:nvSpPr>
        <p:spPr>
          <a:xfrm flipV="1">
            <a:off x="1547609" y="8609310"/>
            <a:ext cx="3418624" cy="4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484EFC3-FCB6-038B-2C4B-C2E64689A6C5}"/>
              </a:ext>
            </a:extLst>
          </p:cNvPr>
          <p:cNvSpPr txBox="1"/>
          <p:nvPr/>
        </p:nvSpPr>
        <p:spPr>
          <a:xfrm>
            <a:off x="6866578" y="2579777"/>
            <a:ext cx="366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Le Lecteur pourra utiliser les différents filtres et notamment  le filtre Ecoles Doctorales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8A99E23D-3B1B-E86A-DE56-89CD7B7259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395398"/>
              </p:ext>
            </p:extLst>
          </p:nvPr>
        </p:nvGraphicFramePr>
        <p:xfrm>
          <a:off x="6979534" y="3304389"/>
          <a:ext cx="2184400" cy="28975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84400">
                  <a:extLst>
                    <a:ext uri="{9D8B030D-6E8A-4147-A177-3AD203B41FA5}">
                      <a16:colId xmlns:a16="http://schemas.microsoft.com/office/drawing/2014/main" val="2090511841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3"/>
                        </a:rPr>
                        <a:t>Île-de-France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282749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4"/>
                        </a:rPr>
                        <a:t>Auvergne-Rhône-Alpes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032638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5"/>
                        </a:rPr>
                        <a:t>Occitanie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3882305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6"/>
                        </a:rPr>
                        <a:t>Bretagne &amp; Pay de la Loire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949008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7"/>
                        </a:rPr>
                        <a:t>Grand Est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567449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8"/>
                        </a:rPr>
                        <a:t>Nouvelle-Aquitaine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839744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9"/>
                        </a:rPr>
                        <a:t>Hauts-de-France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5705193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0"/>
                        </a:rPr>
                        <a:t>Normandie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040012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1"/>
                        </a:rPr>
                        <a:t>Région Sud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868684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2"/>
                        </a:rPr>
                        <a:t>Bourgogne-Franche-Comté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279576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3"/>
                        </a:rPr>
                        <a:t>Outre-Mer &amp; Corse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0566252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4"/>
                        </a:rPr>
                        <a:t>Centre-Val de Loire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030038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5"/>
                        </a:rPr>
                        <a:t>Autres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8308435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6B567F1A-E3FD-5B0A-8213-6319C0FD29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421665"/>
              </p:ext>
            </p:extLst>
          </p:nvPr>
        </p:nvGraphicFramePr>
        <p:xfrm>
          <a:off x="9156700" y="3315184"/>
          <a:ext cx="825500" cy="28975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5500">
                  <a:extLst>
                    <a:ext uri="{9D8B030D-6E8A-4147-A177-3AD203B41FA5}">
                      <a16:colId xmlns:a16="http://schemas.microsoft.com/office/drawing/2014/main" val="4086421657"/>
                    </a:ext>
                  </a:extLst>
                </a:gridCol>
              </a:tblGrid>
              <a:tr h="10463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157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7789246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108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8299948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57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2094157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50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532284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47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636122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39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983120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34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38272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34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90863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17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409196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14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990644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13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6372634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7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5919043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90768477"/>
                  </a:ext>
                </a:extLst>
              </a:tr>
            </a:tbl>
          </a:graphicData>
        </a:graphic>
      </p:graphicFrame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6BDE81EF-9E70-B119-A9BF-0B0E46815A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033774"/>
              </p:ext>
            </p:extLst>
          </p:nvPr>
        </p:nvGraphicFramePr>
        <p:xfrm>
          <a:off x="1117600" y="3624798"/>
          <a:ext cx="2184400" cy="11144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84400">
                  <a:extLst>
                    <a:ext uri="{9D8B030D-6E8A-4147-A177-3AD203B41FA5}">
                      <a16:colId xmlns:a16="http://schemas.microsoft.com/office/drawing/2014/main" val="2351247611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6"/>
                        </a:rPr>
                        <a:t>Sciences de l'ingénieur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976443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7"/>
                        </a:rPr>
                        <a:t>Chimie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956206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8"/>
                        </a:rPr>
                        <a:t>Physique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5449834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19"/>
                        </a:rPr>
                        <a:t>Economie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88579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u="sng" strike="noStrike" dirty="0">
                          <a:effectLst/>
                          <a:hlinkClick r:id="rId20"/>
                        </a:rPr>
                        <a:t>Informatique</a:t>
                      </a:r>
                      <a:endParaRPr lang="fr-FR" sz="1400" b="0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2712259"/>
                  </a:ext>
                </a:extLst>
              </a:tr>
            </a:tbl>
          </a:graphicData>
        </a:graphic>
      </p:graphicFrame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C7D4C979-E490-F791-C3E6-AE866C2EA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126268"/>
              </p:ext>
            </p:extLst>
          </p:nvPr>
        </p:nvGraphicFramePr>
        <p:xfrm>
          <a:off x="3324436" y="3624798"/>
          <a:ext cx="825500" cy="11144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5500">
                  <a:extLst>
                    <a:ext uri="{9D8B030D-6E8A-4147-A177-3AD203B41FA5}">
                      <a16:colId xmlns:a16="http://schemas.microsoft.com/office/drawing/2014/main" val="2280760917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292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242486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103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5895398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60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6483420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53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5757959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</a:rPr>
                        <a:t>43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6680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65333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1530</TotalTime>
  <Words>1598</Words>
  <Application>Microsoft Macintosh PowerPoint</Application>
  <PresentationFormat>Grand écran</PresentationFormat>
  <Paragraphs>653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Aptos Narrow</vt:lpstr>
      <vt:lpstr>Arial</vt:lpstr>
      <vt:lpstr>din-next-w01-light</vt:lpstr>
      <vt:lpstr>Thème Office</vt:lpstr>
      <vt:lpstr> Thèses publiées sur theses.fr,  par Objets d’études, liés à l’ « Ingénierie » </vt:lpstr>
      <vt:lpstr>Objets d’études (1/3) TOP en nombre de thèses soutenues</vt:lpstr>
      <vt:lpstr>Objets d’études (2/3) en majorité plus récents </vt:lpstr>
      <vt:lpstr>Objets d’études (3/3) liés au médical</vt:lpstr>
      <vt:lpstr>Thèses en préparation (1/2)</vt:lpstr>
      <vt:lpstr> Thèses en préparation (2/2) </vt:lpstr>
      <vt:lpstr>Thèses "Transition énergétique" depuis 2020  378 au 23/12/2025 Thèses par domaines thématiques et régions</vt:lpstr>
      <vt:lpstr>Thèses  Energie renouvelables 2020- 2024  581 au 23/12/2025 Thèses par domaines thématiques et régions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Alain Bamberger</dc:creator>
  <cp:lastModifiedBy>Alain Bamberger</cp:lastModifiedBy>
  <cp:revision>59</cp:revision>
  <dcterms:created xsi:type="dcterms:W3CDTF">2025-12-27T06:27:55Z</dcterms:created>
  <dcterms:modified xsi:type="dcterms:W3CDTF">2026-01-09T13:55:39Z</dcterms:modified>
</cp:coreProperties>
</file>