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3"/>
  </p:notesMasterIdLst>
  <p:sldIdLst>
    <p:sldId id="256" r:id="rId2"/>
    <p:sldId id="257" r:id="rId3"/>
    <p:sldId id="264" r:id="rId4"/>
    <p:sldId id="258" r:id="rId5"/>
    <p:sldId id="259" r:id="rId6"/>
    <p:sldId id="260" r:id="rId7"/>
    <p:sldId id="266" r:id="rId8"/>
    <p:sldId id="269" r:id="rId9"/>
    <p:sldId id="270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55"/>
    <p:restoredTop sz="94694"/>
  </p:normalViewPr>
  <p:slideViewPr>
    <p:cSldViewPr snapToGrid="0">
      <p:cViewPr>
        <p:scale>
          <a:sx n="161" d="100"/>
          <a:sy n="161" d="100"/>
        </p:scale>
        <p:origin x="20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1D835-69B2-2B43-B11C-22C29F98E37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6BA4E-4CA3-2E48-BB3E-A9C559497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89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97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880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619C7-3F15-6DA9-7F3B-CAA7BCE2E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1CA42B2-135E-371E-AE52-BD164C187B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818A8A2-4E8E-FE3E-B8F8-993C3600D4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7652A4C-7948-7574-F659-E2A96EE08D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781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B82-F1B1-9841-974F-A5E20EE15F2E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1A81-DDCB-8640-8799-FE5DB2CE2300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93897-FF83-8247-AB24-B6E1FE897F58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B25D-ACF8-D747-AA91-F5E967D04CCA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CE18-4F69-B14C-AF0C-0BFCBAF43B2D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978C-94BA-124B-9756-2F7D8E7613CC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2EC-E3F9-8C4C-9648-931E2E05A967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29A7-3F06-7947-A74C-F2AFA48913BB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63E1-738B-AA45-BE76-AD5512171ED5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58CA-4BDE-504D-9CB1-13BFCB7C598F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1F608-154E-5043-90B0-5954A704D947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1B292F-86C7-494B-83B7-1D70AF8618C9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theses.fr/resultats?filtres=%255Bdatefin%25253D%2525222024%252522~datedebut%25253D%2525222020%252522~Statut%25253D%252522soutenue%252522%255D&amp;q=partenairesRechercheN:(Institut+Cl&#233;ment+Ader)&amp;page=1&amp;nb=10&amp;tri=pertinence&amp;domaine=theses&amp;avancee=true" TargetMode="External"/><Relationship Id="rId3" Type="http://schemas.openxmlformats.org/officeDocument/2006/relationships/hyperlink" Target="https://theses.fr/resultats?filtres=%255Bdatefin%25253D%2525222020%252522~datedebut%25253D%2525222020%252522~Statut%25253D%252522soutenue%252522%255D&amp;q=partenairesRechercheN:(Institut+Cl&#233;ment+Ader)&amp;page=1&amp;nb=10&amp;tri=pertinence&amp;domaine=theses&amp;avancee=true" TargetMode="External"/><Relationship Id="rId7" Type="http://schemas.openxmlformats.org/officeDocument/2006/relationships/hyperlink" Target="https://theses.fr/resultats?filtres=%255Bdatefin%25253D%2525222024%252522~datedebut%25253D%2525222024%252522~Statut%25253D%252522soutenue%252522%255D&amp;q=partenairesRechercheN:(Institut+Cl&#233;ment+Ader)&amp;page=1&amp;nb=10&amp;tri=pertinence&amp;domaine=theses&amp;avancee=tru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ses.fr/resultats?filtres=%255Bdatefin%25253D%2525222023%252522~datedebut%25253D%2525222023%252522~Statut%25253D%252522soutenue%252522%255D&amp;q=partenairesRechercheN:(Institut+Cl&#233;ment+Ader)&amp;page=1&amp;nb=10&amp;tri=pertinence&amp;domaine=theses&amp;avancee=true" TargetMode="External"/><Relationship Id="rId5" Type="http://schemas.openxmlformats.org/officeDocument/2006/relationships/hyperlink" Target="https://theses.fr/resultats?filtres=%255Bdatefin%25253D%2525222022%252522~datedebut%25253D%2525222022%252522~Statut%25253D%252522soutenue%252522%255D&amp;q=partenairesRechercheN:(Institut+Cl&#233;ment+Ader)&amp;page=1&amp;nb=10&amp;tri=pertinence&amp;domaine=theses&amp;avancee=true" TargetMode="External"/><Relationship Id="rId4" Type="http://schemas.openxmlformats.org/officeDocument/2006/relationships/hyperlink" Target="https://theses.fr/resultats?filtres=%255Bdatefin%25253D%2525222021%252522~datedebut%25253D%2525222021%252522~Statut%25253D%252522soutenue%252522%255D&amp;q=partenairesRechercheN:(Institut+Cl&#233;ment+Ader)&amp;page=1&amp;nb=10&amp;tri=pertinence&amp;domaine=theses&amp;avancee=tru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srf---european-radiation-synchrotron-facility/" TargetMode="External"/><Relationship Id="rId13" Type="http://schemas.openxmlformats.org/officeDocument/2006/relationships/hyperlink" Target="applewebdata://355EE339-4BE5-4145-82DF-566BEEB96383/ONERA%20-%20The%20French%20Aerospace%20Lab" TargetMode="External"/><Relationship Id="rId18" Type="http://schemas.openxmlformats.org/officeDocument/2006/relationships/hyperlink" Target="https://www.linkedin.com/company/michelin/" TargetMode="External"/><Relationship Id="rId26" Type="http://schemas.openxmlformats.org/officeDocument/2006/relationships/hyperlink" Target="https://www.linkedin.com/company/skf/" TargetMode="External"/><Relationship Id="rId3" Type="http://schemas.openxmlformats.org/officeDocument/2006/relationships/hyperlink" Target="https://www.linkedin.com/company/edf-solutions-solaires/" TargetMode="External"/><Relationship Id="rId21" Type="http://schemas.openxmlformats.org/officeDocument/2006/relationships/hyperlink" Target="https://www.linkedin.com/company/ateq-group/" TargetMode="External"/><Relationship Id="rId7" Type="http://schemas.openxmlformats.org/officeDocument/2006/relationships/hyperlink" Target="https://www.linkedin.com/company/elveflow/" TargetMode="External"/><Relationship Id="rId12" Type="http://schemas.openxmlformats.org/officeDocument/2006/relationships/hyperlink" Target="https://www.linkedin.com/company/framatome/" TargetMode="External"/><Relationship Id="rId17" Type="http://schemas.openxmlformats.org/officeDocument/2006/relationships/hyperlink" Target="https://www.linkedin.com/company/arianegroup/" TargetMode="External"/><Relationship Id="rId25" Type="http://schemas.openxmlformats.org/officeDocument/2006/relationships/hyperlink" Target="https://www.pappers.fr/dirigeant/francesco_de%20giorgi_1992-12" TargetMode="External"/><Relationship Id="rId2" Type="http://schemas.openxmlformats.org/officeDocument/2006/relationships/hyperlink" Target="https://www.linkedin.com/company/safran/posts/?feedView=all" TargetMode="External"/><Relationship Id="rId16" Type="http://schemas.openxmlformats.org/officeDocument/2006/relationships/hyperlink" Target="https://www.linkedin.com/company/marble-climate/" TargetMode="External"/><Relationship Id="rId20" Type="http://schemas.openxmlformats.org/officeDocument/2006/relationships/hyperlink" Target="https://www.linkedin.com/company/orange-cyberdefense/" TargetMode="External"/><Relationship Id="rId29" Type="http://schemas.openxmlformats.org/officeDocument/2006/relationships/hyperlink" Target="https://www.linkedin.com/company/devotea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/capgemini-engineering/" TargetMode="External"/><Relationship Id="rId11" Type="http://schemas.openxmlformats.org/officeDocument/2006/relationships/hyperlink" Target="https://www.linkedin.com/company/airbus-helicopters/" TargetMode="External"/><Relationship Id="rId24" Type="http://schemas.openxmlformats.org/officeDocument/2006/relationships/hyperlink" Target="https://www.linkedin.com/company/saint-gobain-research-provence-cavaillon/" TargetMode="External"/><Relationship Id="rId5" Type="http://schemas.openxmlformats.org/officeDocument/2006/relationships/hyperlink" Target="https://www.linkedin.com/company/elixir-aircraft/" TargetMode="External"/><Relationship Id="rId15" Type="http://schemas.openxmlformats.org/officeDocument/2006/relationships/hyperlink" Target="https://www.linkedin.com/company/thales-alenia-space/" TargetMode="External"/><Relationship Id="rId23" Type="http://schemas.openxmlformats.org/officeDocument/2006/relationships/hyperlink" Target="https://www.linkedin.com/company/capgemini/" TargetMode="External"/><Relationship Id="rId28" Type="http://schemas.openxmlformats.org/officeDocument/2006/relationships/hyperlink" Target="https://www.linkedin.com/company/sophiaengineering/" TargetMode="External"/><Relationship Id="rId10" Type="http://schemas.openxmlformats.org/officeDocument/2006/relationships/hyperlink" Target="https://www.linkedin.com/company/expleo-group/" TargetMode="External"/><Relationship Id="rId19" Type="http://schemas.openxmlformats.org/officeDocument/2006/relationships/hyperlink" Target="https://www.linkedin.com/company/arkema/" TargetMode="External"/><Relationship Id="rId31" Type="http://schemas.openxmlformats.org/officeDocument/2006/relationships/hyperlink" Target="https://www.linkedin.com/company/direction-generale-de-l-aviation-civile/" TargetMode="External"/><Relationship Id="rId4" Type="http://schemas.openxmlformats.org/officeDocument/2006/relationships/hyperlink" Target="https://www.linkedin.com/company/direction-generale-de-larmement/" TargetMode="External"/><Relationship Id="rId9" Type="http://schemas.openxmlformats.org/officeDocument/2006/relationships/hyperlink" Target="https://www.linkedin.com/company/airbus-defence-and-space/" TargetMode="External"/><Relationship Id="rId14" Type="http://schemas.openxmlformats.org/officeDocument/2006/relationships/hyperlink" Target="https://www.linkedin.com/in/sabrinaotmani/" TargetMode="External"/><Relationship Id="rId22" Type="http://schemas.openxmlformats.org/officeDocument/2006/relationships/hyperlink" Target="https://www.linkedin.com/company/saarstahl-rail/" TargetMode="External"/><Relationship Id="rId27" Type="http://schemas.openxmlformats.org/officeDocument/2006/relationships/hyperlink" Target="https://www.linkedin.com/company/descartesunderwriting/" TargetMode="External"/><Relationship Id="rId30" Type="http://schemas.openxmlformats.org/officeDocument/2006/relationships/hyperlink" Target="https://www.linkedin.com/company/technip-energies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norimat/posts/?feedView=all" TargetMode="External"/><Relationship Id="rId3" Type="http://schemas.openxmlformats.org/officeDocument/2006/relationships/hyperlink" Target="https://www.linkedin.com/company/ascendance-ft/" TargetMode="External"/><Relationship Id="rId7" Type="http://schemas.openxmlformats.org/officeDocument/2006/relationships/hyperlink" Target="https://www.linkedin.com/company/irt-saintex/" TargetMode="External"/><Relationship Id="rId2" Type="http://schemas.openxmlformats.org/officeDocument/2006/relationships/hyperlink" Target="https://www.linkedin.com/company/airbusgrou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/g2m%C3%A9tric/" TargetMode="External"/><Relationship Id="rId5" Type="http://schemas.openxmlformats.org/officeDocument/2006/relationships/hyperlink" Target="https://www.linkedin.com/company/comat-space/" TargetMode="External"/><Relationship Id="rId10" Type="http://schemas.openxmlformats.org/officeDocument/2006/relationships/hyperlink" Target="https://www.linkedin.com/company/soci%C3%A9t%C3%A9-technic-services/" TargetMode="External"/><Relationship Id="rId4" Type="http://schemas.openxmlformats.org/officeDocument/2006/relationships/hyperlink" Target="https://www.linkedin.com/company/bayab-industries/" TargetMode="External"/><Relationship Id="rId9" Type="http://schemas.openxmlformats.org/officeDocument/2006/relationships/hyperlink" Target="https://www.linkedin.com/company/ratier-figeac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bwi-group/" TargetMode="External"/><Relationship Id="rId13" Type="http://schemas.openxmlformats.org/officeDocument/2006/relationships/hyperlink" Target="https://www.linkedin.com/company/cern/" TargetMode="External"/><Relationship Id="rId3" Type="http://schemas.openxmlformats.org/officeDocument/2006/relationships/hyperlink" Target="https://www.linkedin.com/company/mk-aerospace-sa/" TargetMode="External"/><Relationship Id="rId7" Type="http://schemas.openxmlformats.org/officeDocument/2006/relationships/hyperlink" Target="https://www.linkedin.com/company/thectengineeringgroup/" TargetMode="External"/><Relationship Id="rId12" Type="http://schemas.openxmlformats.org/officeDocument/2006/relationships/hyperlink" Target="https://www.linkedin.com/company/aperam/" TargetMode="External"/><Relationship Id="rId2" Type="http://schemas.openxmlformats.org/officeDocument/2006/relationships/hyperlink" Target="https://www.linkedin.com/company/tiiua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/ubisoft-montreal/" TargetMode="External"/><Relationship Id="rId11" Type="http://schemas.openxmlformats.org/officeDocument/2006/relationships/hyperlink" Target="https://www.linkedin.com/company/telespazio/" TargetMode="External"/><Relationship Id="rId5" Type="http://schemas.openxmlformats.org/officeDocument/2006/relationships/hyperlink" Target="https://www.linkedin.com/company/mitis/" TargetMode="External"/><Relationship Id="rId10" Type="http://schemas.openxmlformats.org/officeDocument/2006/relationships/hyperlink" Target="https://www.linkedin.com/company/siemenssoftware/" TargetMode="External"/><Relationship Id="rId4" Type="http://schemas.openxmlformats.org/officeDocument/2006/relationships/hyperlink" Target="https://www.linkedin.com/company/dlr/" TargetMode="External"/><Relationship Id="rId9" Type="http://schemas.openxmlformats.org/officeDocument/2006/relationships/hyperlink" Target="https://www.linkedin.com/company/collins-aerospac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82C68-3DC9-C1B4-703B-38BB769C3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087" y="1298448"/>
            <a:ext cx="8356888" cy="3255264"/>
          </a:xfrm>
        </p:spPr>
        <p:txBody>
          <a:bodyPr>
            <a:normAutofit/>
          </a:bodyPr>
          <a:lstStyle/>
          <a:p>
            <a:r>
              <a:rPr lang="fr-FR" sz="3200" b="1" dirty="0"/>
              <a:t>Emplois Docteurs Institut Clément Ader 2020-2024</a:t>
            </a:r>
            <a:br>
              <a:rPr lang="fr-FR" sz="3200" b="1" dirty="0"/>
            </a:br>
            <a:br>
              <a:rPr lang="fr-FR" sz="3200" b="1" dirty="0"/>
            </a:br>
            <a:endParaRPr lang="fr-FR" sz="3200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BE1F03-1DE2-C0B9-4857-C58B7A940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300" y="3838357"/>
            <a:ext cx="7820961" cy="914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Annuaire : </a:t>
            </a:r>
            <a:r>
              <a:rPr lang="fr-FR" dirty="0" err="1"/>
              <a:t>Theses.Fr</a:t>
            </a:r>
            <a:endParaRPr lang="fr-FR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Emploi : Source LinkedIn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C487A1-F1D0-885A-68C2-32E38DADC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24FC10-5F0A-0004-60F2-EB9D9AFE1F1C}"/>
              </a:ext>
            </a:extLst>
          </p:cNvPr>
          <p:cNvSpPr txBox="1"/>
          <p:nvPr/>
        </p:nvSpPr>
        <p:spPr>
          <a:xfrm>
            <a:off x="746462" y="1273354"/>
            <a:ext cx="23758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Alain Bamberger</a:t>
            </a:r>
          </a:p>
          <a:p>
            <a:r>
              <a:rPr lang="fr-FR" dirty="0"/>
              <a:t>Document de travail</a:t>
            </a:r>
          </a:p>
          <a:p>
            <a:r>
              <a:rPr lang="fr-FR" dirty="0"/>
              <a:t>18/05/2025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EC81379-3468-413E-24FB-2CF796EF08EC}"/>
              </a:ext>
            </a:extLst>
          </p:cNvPr>
          <p:cNvSpPr txBox="1"/>
          <p:nvPr/>
        </p:nvSpPr>
        <p:spPr>
          <a:xfrm>
            <a:off x="5539408" y="1217027"/>
            <a:ext cx="2658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Journée MEGEP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Doctorants-Industrie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9 juillet 2025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4406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B8FC6-294E-2D3D-B206-0F0223BD4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9FA7B-7881-E9ED-D984-1D812ED86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ICA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Profils Académique</a:t>
            </a:r>
            <a:br>
              <a:rPr lang="fr-FR" sz="2400" dirty="0"/>
            </a:br>
            <a:r>
              <a:rPr lang="fr-FR" sz="2000" dirty="0"/>
              <a:t>Universités, Ecoles,…</a:t>
            </a:r>
            <a:br>
              <a:rPr lang="fr-FR" sz="2400" dirty="0"/>
            </a:br>
            <a:br>
              <a:rPr lang="fr-FR" sz="2400" dirty="0"/>
            </a:br>
            <a:endParaRPr lang="fr-FR" sz="16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D6ABF0E0-65A3-3F9C-E327-378B931FC7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349846"/>
              </p:ext>
            </p:extLst>
          </p:nvPr>
        </p:nvGraphicFramePr>
        <p:xfrm>
          <a:off x="5386702" y="843097"/>
          <a:ext cx="3657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594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466006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Pays  de l’ Employeur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Belgique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Canada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Luxembourg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Roumanie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Suisse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France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5133745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BBF0A8-FC78-FE75-958E-63F194A1F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395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23DA51-4985-6B96-485A-EFF230B3B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900FD9-85D4-E42D-5B91-0D230934E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LinkedIn permet d’avoir une information sur l’emploi de 76% des Docteurs 2020-2024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Il s’agit d’un indicateur significatif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La répartition académique/hors académique moyenne</a:t>
            </a:r>
          </a:p>
          <a:p>
            <a:pPr marL="124587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11% profil académique</a:t>
            </a:r>
          </a:p>
          <a:p>
            <a:pPr marL="124587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65% profil hors académique, majoritairement en entreprise</a:t>
            </a:r>
          </a:p>
          <a:p>
            <a:pPr marL="124587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varie entre les périodes 2023-2024 et 2020-2022</a:t>
            </a:r>
          </a:p>
          <a:p>
            <a:r>
              <a:rPr lang="fr-FR" dirty="0">
                <a:solidFill>
                  <a:srgbClr val="002060"/>
                </a:solidFill>
              </a:rPr>
              <a:t>LinkedIn permet d’analyser les employeurs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Siège social	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Taille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Secteurs d’activité</a:t>
            </a:r>
          </a:p>
          <a:p>
            <a:r>
              <a:rPr lang="fr-FR" dirty="0">
                <a:solidFill>
                  <a:srgbClr val="002060"/>
                </a:solidFill>
              </a:rPr>
              <a:t>Actualisation annuelle aisée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0E31C9-647B-44A9-A864-A824E8E0F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7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35727-153F-093D-C7EE-A22F83FDB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256" y="1128408"/>
            <a:ext cx="2947482" cy="4601183"/>
          </a:xfrm>
        </p:spPr>
        <p:txBody>
          <a:bodyPr/>
          <a:lstStyle/>
          <a:p>
            <a:r>
              <a:rPr lang="fr-FR" sz="3200" dirty="0"/>
              <a:t>Docteurs ICA</a:t>
            </a:r>
            <a:br>
              <a:rPr lang="fr-FR" sz="3200" dirty="0"/>
            </a:br>
            <a:r>
              <a:rPr lang="fr-FR" sz="3200" dirty="0"/>
              <a:t>2020-2024</a:t>
            </a:r>
            <a:br>
              <a:rPr lang="fr-FR" dirty="0"/>
            </a:br>
            <a:r>
              <a:rPr lang="fr-FR" sz="2400" dirty="0"/>
              <a:t>Annuaire</a:t>
            </a:r>
            <a:br>
              <a:rPr lang="fr-FR" dirty="0"/>
            </a:br>
            <a:r>
              <a:rPr lang="fr-FR" sz="2400" dirty="0"/>
              <a:t>Liens vers </a:t>
            </a:r>
            <a:r>
              <a:rPr lang="fr-FR" sz="2400" dirty="0" err="1"/>
              <a:t>Theses.Fr</a:t>
            </a:r>
            <a:br>
              <a:rPr lang="fr-FR" sz="2400" dirty="0"/>
            </a:br>
            <a:endParaRPr lang="fr-FR" sz="240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C7A1C5-BB0C-4A62-0544-A7531E43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7A9224D8-CAD8-0E1C-C1CF-AA1E14D027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054966"/>
              </p:ext>
            </p:extLst>
          </p:nvPr>
        </p:nvGraphicFramePr>
        <p:xfrm>
          <a:off x="5081046" y="1589464"/>
          <a:ext cx="44588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440">
                  <a:extLst>
                    <a:ext uri="{9D8B030D-6E8A-4147-A177-3AD203B41FA5}">
                      <a16:colId xmlns:a16="http://schemas.microsoft.com/office/drawing/2014/main" val="2214324737"/>
                    </a:ext>
                  </a:extLst>
                </a:gridCol>
                <a:gridCol w="2229440">
                  <a:extLst>
                    <a:ext uri="{9D8B030D-6E8A-4147-A177-3AD203B41FA5}">
                      <a16:colId xmlns:a16="http://schemas.microsoft.com/office/drawing/2014/main" val="1721992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Liens vers </a:t>
                      </a:r>
                      <a:r>
                        <a:rPr lang="fr-FR" dirty="0" err="1"/>
                        <a:t>theses.fr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Thèses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585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2020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820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2021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3310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2022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370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2023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5690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2024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3331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2020-2024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261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05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EAD43F-C5E2-62B4-FD25-68625F9B4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7CEABB-C2CA-87E1-5295-E7BF956F1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dirty="0"/>
              <a:t>Docteurs ICA</a:t>
            </a:r>
            <a:br>
              <a:rPr lang="fr-FR" sz="3200" dirty="0"/>
            </a:br>
            <a:r>
              <a:rPr lang="fr-FR" sz="3200" dirty="0"/>
              <a:t>2020-2024</a:t>
            </a:r>
            <a:br>
              <a:rPr lang="fr-FR" dirty="0"/>
            </a:br>
            <a:br>
              <a:rPr lang="fr-FR" dirty="0"/>
            </a:br>
            <a:r>
              <a:rPr lang="fr-FR" sz="2400" dirty="0"/>
              <a:t>Profils LinkedIn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F5FD456-6ABE-D88B-5957-F7A78FD1F1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745904"/>
              </p:ext>
            </p:extLst>
          </p:nvPr>
        </p:nvGraphicFramePr>
        <p:xfrm>
          <a:off x="5181601" y="815585"/>
          <a:ext cx="4896254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812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404163">
                  <a:extLst>
                    <a:ext uri="{9D8B030D-6E8A-4147-A177-3AD203B41FA5}">
                      <a16:colId xmlns:a16="http://schemas.microsoft.com/office/drawing/2014/main" val="3932183005"/>
                    </a:ext>
                  </a:extLst>
                </a:gridCol>
                <a:gridCol w="1062279">
                  <a:extLst>
                    <a:ext uri="{9D8B030D-6E8A-4147-A177-3AD203B41FA5}">
                      <a16:colId xmlns:a16="http://schemas.microsoft.com/office/drawing/2014/main" val="962866393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Académique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Hors académique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64,8%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+mn-lt"/>
                        </a:rPr>
                        <a:t>Non actualisé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+mn-lt"/>
                        </a:rPr>
                        <a:t>Non LinkedIn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311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80749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F6E3145E-03EB-EE45-AA25-674261BF520C}"/>
              </a:ext>
            </a:extLst>
          </p:cNvPr>
          <p:cNvSpPr txBox="1"/>
          <p:nvPr/>
        </p:nvSpPr>
        <p:spPr>
          <a:xfrm>
            <a:off x="5181599" y="3424428"/>
            <a:ext cx="489625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76 % publient un profil LinkedIn avec un emploi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11 % profil académique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65 % profil hors académique, majoritairement en entreprise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26E76F-B4EE-E1A1-8777-D25550404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7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86A49-5294-FDA2-AFBD-8459A8991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3AD15-5740-A5E5-1537-22798B8D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0" y="1123837"/>
            <a:ext cx="3445727" cy="4601183"/>
          </a:xfrm>
        </p:spPr>
        <p:txBody>
          <a:bodyPr/>
          <a:lstStyle/>
          <a:p>
            <a:r>
              <a:rPr lang="fr-FR" dirty="0"/>
              <a:t>Docteurs ICA</a:t>
            </a:r>
            <a:br>
              <a:rPr lang="fr-FR" dirty="0"/>
            </a:br>
            <a:r>
              <a:rPr lang="fr-FR" sz="2800" dirty="0"/>
              <a:t>2020-2022</a:t>
            </a:r>
            <a:br>
              <a:rPr lang="fr-FR" sz="2800" dirty="0"/>
            </a:br>
            <a:r>
              <a:rPr lang="fr-FR" sz="2800" dirty="0"/>
              <a:t>2023-2024</a:t>
            </a:r>
            <a:br>
              <a:rPr lang="fr-FR" sz="2800" dirty="0"/>
            </a:br>
            <a:endParaRPr lang="fr-FR" sz="28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E08D8D5-46A8-606F-0DB8-472EBADB3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802224"/>
              </p:ext>
            </p:extLst>
          </p:nvPr>
        </p:nvGraphicFramePr>
        <p:xfrm>
          <a:off x="3993931" y="1204468"/>
          <a:ext cx="671611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076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2020877424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4172897216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3932183005"/>
                    </a:ext>
                  </a:extLst>
                </a:gridCol>
                <a:gridCol w="925992">
                  <a:extLst>
                    <a:ext uri="{9D8B030D-6E8A-4147-A177-3AD203B41FA5}">
                      <a16:colId xmlns:a16="http://schemas.microsoft.com/office/drawing/2014/main" val="962866393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2020-2022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/>
                        <a:t>Académique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9,4%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/>
                        <a:t>Hors académique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Non actualisé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Non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8,2%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311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80749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24548CE-D42F-AACD-7B89-663D549E396E}"/>
              </a:ext>
            </a:extLst>
          </p:cNvPr>
          <p:cNvSpPr txBox="1"/>
          <p:nvPr/>
        </p:nvSpPr>
        <p:spPr>
          <a:xfrm>
            <a:off x="4427034" y="4046482"/>
            <a:ext cx="627842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Docteurs qui publient un profil LinkedIn avec un emploi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2020-2022: 81 %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2023-2024 : 65% 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EEAB7A-8E6F-EEF2-E46A-C24937093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64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E785D-6279-1E66-E9D9-7656A6E03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89F464-AE2E-AC0B-46DD-AD0CC38A5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0" y="1123837"/>
            <a:ext cx="3445727" cy="4601183"/>
          </a:xfrm>
        </p:spPr>
        <p:txBody>
          <a:bodyPr/>
          <a:lstStyle/>
          <a:p>
            <a:r>
              <a:rPr lang="fr-FR" dirty="0"/>
              <a:t>Docteurs ICA</a:t>
            </a:r>
            <a:br>
              <a:rPr lang="fr-FR" dirty="0"/>
            </a:br>
            <a:r>
              <a:rPr lang="fr-FR" sz="2800" dirty="0"/>
              <a:t>2020-2024</a:t>
            </a:r>
            <a:br>
              <a:rPr lang="fr-FR" sz="2800" dirty="0"/>
            </a:br>
            <a:r>
              <a:rPr lang="fr-FR" sz="2800" dirty="0"/>
              <a:t>En entreprise</a:t>
            </a:r>
            <a:br>
              <a:rPr lang="fr-FR" sz="2800" dirty="0"/>
            </a:br>
            <a:r>
              <a:rPr lang="fr-FR" sz="2000" b="1" dirty="0"/>
              <a:t>Répartition par taille</a:t>
            </a:r>
            <a:br>
              <a:rPr lang="fr-FR" sz="2800" dirty="0"/>
            </a:br>
            <a:br>
              <a:rPr lang="fr-FR" sz="2800" dirty="0"/>
            </a:br>
            <a:endParaRPr lang="fr-FR" sz="28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21EBC1B-1780-6531-D0B3-02E37B02E0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158478"/>
              </p:ext>
            </p:extLst>
          </p:nvPr>
        </p:nvGraphicFramePr>
        <p:xfrm>
          <a:off x="5204298" y="1536432"/>
          <a:ext cx="4445540" cy="1558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256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194142">
                  <a:extLst>
                    <a:ext uri="{9D8B030D-6E8A-4147-A177-3AD203B41FA5}">
                      <a16:colId xmlns:a16="http://schemas.microsoft.com/office/drawing/2014/main" val="2020877424"/>
                    </a:ext>
                  </a:extLst>
                </a:gridCol>
                <a:gridCol w="1194142">
                  <a:extLst>
                    <a:ext uri="{9D8B030D-6E8A-4147-A177-3AD203B41FA5}">
                      <a16:colId xmlns:a16="http://schemas.microsoft.com/office/drawing/2014/main" val="929808080"/>
                    </a:ext>
                  </a:extLst>
                </a:gridCol>
              </a:tblGrid>
              <a:tr h="385710">
                <a:tc>
                  <a:txBody>
                    <a:bodyPr/>
                    <a:lstStyle/>
                    <a:p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Grandes Entreprises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ETI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PME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</a:tbl>
          </a:graphicData>
        </a:graphic>
      </p:graphicFrame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BC2CB5-2E08-8BE7-11E1-AA2BF496B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8025BAF-82E6-8490-255E-5318E53DFEEB}"/>
              </a:ext>
            </a:extLst>
          </p:cNvPr>
          <p:cNvSpPr txBox="1"/>
          <p:nvPr/>
        </p:nvSpPr>
        <p:spPr>
          <a:xfrm>
            <a:off x="5384800" y="3577992"/>
            <a:ext cx="420914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Importance des Grandes Entreprises</a:t>
            </a:r>
          </a:p>
        </p:txBody>
      </p:sp>
    </p:spTree>
    <p:extLst>
      <p:ext uri="{BB962C8B-B14F-4D97-AF65-F5344CB8AC3E}">
        <p14:creationId xmlns:p14="http://schemas.microsoft.com/office/powerpoint/2010/main" val="91868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FD5EA-0C28-EE59-9FF2-085B179CB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02A0D8-2F34-BB45-29A0-AE6145ABD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1" y="1123837"/>
            <a:ext cx="3323064" cy="4601183"/>
          </a:xfrm>
        </p:spPr>
        <p:txBody>
          <a:bodyPr/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ICA</a:t>
            </a:r>
            <a:br>
              <a:rPr lang="fr-FR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Secteurs d’activité</a:t>
            </a:r>
            <a:br>
              <a:rPr lang="fr-FR" sz="2400" dirty="0"/>
            </a:br>
            <a:r>
              <a:rPr lang="fr-FR" sz="2000" dirty="0"/>
              <a:t>(Classification LinkedIn)</a:t>
            </a:r>
            <a:br>
              <a:rPr lang="fr-FR" sz="2000" dirty="0"/>
            </a:br>
            <a:r>
              <a:rPr lang="fr-FR" sz="2000" dirty="0"/>
              <a:t>Classés par nombre de Docteurs</a:t>
            </a:r>
            <a:br>
              <a:rPr lang="fr-FR" sz="2400" dirty="0"/>
            </a:br>
            <a:br>
              <a:rPr lang="fr-FR" sz="2000" dirty="0"/>
            </a:br>
            <a:br>
              <a:rPr lang="fr-FR" sz="2800" dirty="0"/>
            </a:br>
            <a:endParaRPr lang="fr-FR" sz="280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6807F0-733A-AA7A-E694-AC7FB5CE5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1AD92ED9-3799-66AF-5894-F1E1F5DE2E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754594"/>
              </p:ext>
            </p:extLst>
          </p:nvPr>
        </p:nvGraphicFramePr>
        <p:xfrm>
          <a:off x="3756075" y="1685339"/>
          <a:ext cx="6773594" cy="261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4485">
                  <a:extLst>
                    <a:ext uri="{9D8B030D-6E8A-4147-A177-3AD203B41FA5}">
                      <a16:colId xmlns:a16="http://schemas.microsoft.com/office/drawing/2014/main" val="1008186794"/>
                    </a:ext>
                  </a:extLst>
                </a:gridCol>
                <a:gridCol w="1049109">
                  <a:extLst>
                    <a:ext uri="{9D8B030D-6E8A-4147-A177-3AD203B41FA5}">
                      <a16:colId xmlns:a16="http://schemas.microsoft.com/office/drawing/2014/main" val="35595508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Secteurs d’activité (Avec plus d’un docteur)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22837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de composants pour l’industrie aéronautique et aérospatiale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705439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pour l’aérospatiale et la défense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485820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de recherche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443224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et conseil en informatique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017624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d’ingénierie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734217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et conseil aux entreprises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757326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de machines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3806627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Production d’électricité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3911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51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7EBA86-F0A4-5471-FEA5-D8C9F6836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ICA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Siège social France</a:t>
            </a:r>
            <a:br>
              <a:rPr lang="fr-FR" sz="2400" dirty="0"/>
            </a:br>
            <a:br>
              <a:rPr lang="fr-FR" sz="2400" dirty="0"/>
            </a:br>
            <a:r>
              <a:rPr lang="fr-FR" sz="1800" dirty="0"/>
              <a:t>Diapo suivante</a:t>
            </a:r>
            <a:br>
              <a:rPr lang="fr-FR" sz="1800" dirty="0"/>
            </a:br>
            <a:r>
              <a:rPr lang="fr-FR" sz="1800" dirty="0"/>
              <a:t>Siège social Occitanie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6EF3BA88-6CFA-9A22-4C00-273A9487C8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7705264"/>
              </p:ext>
            </p:extLst>
          </p:nvPr>
        </p:nvGraphicFramePr>
        <p:xfrm>
          <a:off x="3658165" y="761715"/>
          <a:ext cx="7895205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558">
                  <a:extLst>
                    <a:ext uri="{9D8B030D-6E8A-4147-A177-3AD203B41FA5}">
                      <a16:colId xmlns:a16="http://schemas.microsoft.com/office/drawing/2014/main" val="4268552380"/>
                    </a:ext>
                  </a:extLst>
                </a:gridCol>
                <a:gridCol w="1067108">
                  <a:extLst>
                    <a:ext uri="{9D8B030D-6E8A-4147-A177-3AD203B41FA5}">
                      <a16:colId xmlns:a16="http://schemas.microsoft.com/office/drawing/2014/main" val="3273318304"/>
                    </a:ext>
                  </a:extLst>
                </a:gridCol>
                <a:gridCol w="2674227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067312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26541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Entreprise  + Lien page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Entreprise + Lien page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Safran</a:t>
                      </a:r>
                      <a:endParaRPr lang="fr-FR" sz="12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EDF solutions solaires</a:t>
                      </a:r>
                      <a:endParaRPr lang="fr-FR" sz="12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DGA - Direction générale de l'armement </a:t>
                      </a:r>
                      <a:endParaRPr lang="fr-FR" sz="12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Elixir Aircraft</a:t>
                      </a:r>
                      <a:endParaRPr lang="fr-FR" sz="12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Capgemini Engineering</a:t>
                      </a:r>
                      <a:endParaRPr lang="fr-FR" sz="12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Elveflow Microfluidics | an Elvesys brand</a:t>
                      </a:r>
                      <a:endParaRPr lang="fr-FR" sz="12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Indépendant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ESRF - The European Synchrotron</a:t>
                      </a:r>
                      <a:endParaRPr lang="fr-FR" sz="12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Airbus Defence and Space </a:t>
                      </a:r>
                      <a:endParaRPr lang="fr-FR" sz="12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Expleo Group</a:t>
                      </a:r>
                      <a:endParaRPr lang="fr-FR" sz="12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Airbus Helicopters</a:t>
                      </a:r>
                      <a:endParaRPr lang="fr-FR" sz="12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Framatome</a:t>
                      </a:r>
                      <a:endParaRPr lang="fr-FR" sz="12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896463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ONERA - The French Aerospace Lab</a:t>
                      </a:r>
                      <a:endParaRPr lang="fr-FR" sz="12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Inria</a:t>
                      </a:r>
                      <a:endParaRPr lang="fr-FR" sz="12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27173705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Thales Alenia Space</a:t>
                      </a:r>
                      <a:endParaRPr lang="fr-FR" sz="12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Marble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09198700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ArianeGroup </a:t>
                      </a:r>
                      <a:endParaRPr lang="fr-FR" sz="12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Michelin</a:t>
                      </a:r>
                      <a:endParaRPr lang="fr-FR" sz="12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1480683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Arkema</a:t>
                      </a:r>
                      <a:endParaRPr lang="fr-FR" sz="12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Orange Cyberdefense</a:t>
                      </a:r>
                      <a:endParaRPr lang="fr-FR" sz="12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16381860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ATEQ Group</a:t>
                      </a:r>
                      <a:endParaRPr lang="fr-FR" sz="12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SAARSTAHL RAIL</a:t>
                      </a:r>
                      <a:endParaRPr lang="fr-FR" sz="12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74682354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Capgemini</a:t>
                      </a:r>
                      <a:endParaRPr lang="fr-FR" sz="12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Saint-Gobain Research Provence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38962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DEGION</a:t>
                      </a:r>
                      <a:endParaRPr lang="fr-FR" sz="12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SKF Groupe </a:t>
                      </a:r>
                      <a:endParaRPr lang="fr-FR" sz="12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41204791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Descartes Underwriting</a:t>
                      </a:r>
                      <a:endParaRPr lang="fr-FR" sz="12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SOPHIA Engineering</a:t>
                      </a:r>
                      <a:endParaRPr lang="fr-FR" sz="12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20767318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Devoteam</a:t>
                      </a:r>
                      <a:endParaRPr lang="fr-FR" sz="12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Technip Energies</a:t>
                      </a:r>
                      <a:endParaRPr lang="fr-FR" sz="12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81547297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Direction Generale de l'Aviation Civile</a:t>
                      </a:r>
                      <a:endParaRPr lang="fr-FR" sz="12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EDF solutions solaires</a:t>
                      </a:r>
                      <a:endParaRPr lang="fr-FR" sz="12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3422580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1F96D9F-8A55-7207-314B-F8DD99336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93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09AAB9-0E44-01BF-F50A-C3A9543C1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4E6B01-E4ED-A30B-E210-C47617AE1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ICA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1800" dirty="0"/>
            </a:br>
            <a:r>
              <a:rPr lang="fr-FR" sz="1800" dirty="0"/>
              <a:t>Siège social Occitanie</a:t>
            </a: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endParaRPr lang="fr-FR" sz="18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DDAF995C-0B7B-C2A9-C865-F1C2649DCC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928230"/>
              </p:ext>
            </p:extLst>
          </p:nvPr>
        </p:nvGraphicFramePr>
        <p:xfrm>
          <a:off x="5198013" y="1377055"/>
          <a:ext cx="3757302" cy="2310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823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615479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26541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Entreprise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Airbus</a:t>
                      </a:r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Ascendance 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BAYAB Industries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Comat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G2METRIC - GROUPE ADF </a:t>
                      </a:r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IRT AESE - Saint Exupéry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96463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Norimat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7173705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Ratier-Figeac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937451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STS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8103800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62F662-1A97-CF5A-5A99-FC1686425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66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978CF-C32B-E91B-6530-4B3FC248B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F52EDC-C68B-56DC-5EBF-E4B1B44C8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ICA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1800" dirty="0"/>
            </a:br>
            <a:r>
              <a:rPr lang="fr-FR" sz="1800" dirty="0"/>
              <a:t>Siège social Hors de France</a:t>
            </a: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endParaRPr lang="fr-FR" sz="1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F505AC-D6DD-5BE5-CF3B-68B29B896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C10E99D9-0A6F-FD42-777C-3F88D81950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19275"/>
              </p:ext>
            </p:extLst>
          </p:nvPr>
        </p:nvGraphicFramePr>
        <p:xfrm>
          <a:off x="4114800" y="796388"/>
          <a:ext cx="6330462" cy="3343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4209">
                  <a:extLst>
                    <a:ext uri="{9D8B030D-6E8A-4147-A177-3AD203B41FA5}">
                      <a16:colId xmlns:a16="http://schemas.microsoft.com/office/drawing/2014/main" val="2589165477"/>
                    </a:ext>
                  </a:extLst>
                </a:gridCol>
                <a:gridCol w="2546253">
                  <a:extLst>
                    <a:ext uri="{9D8B030D-6E8A-4147-A177-3AD203B41FA5}">
                      <a16:colId xmlns:a16="http://schemas.microsoft.com/office/drawing/2014/main" val="1443796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Entreprise + Lien page LinkedIn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Siège social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9733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Technology Innovation Institute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Abu Dhabi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548323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MK Aerospace SA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Afrique du Sud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9316355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German Aerospace Center (DLR) 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Allemagne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6793472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MITIS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Belgique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8210873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Ubisoft Montréal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Canada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5586298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THE CT ENGINEERING GROUP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Espagne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6054257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THE CT ENGINEERING GROUP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Espagne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4419211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BWI GROUP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Etats-Unis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411353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Collins Aerospace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Etats-Unis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6843698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Siemens Digital Industries Software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Etats-Unis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9195636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Telespazio 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Italie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39146"/>
                  </a:ext>
                </a:extLst>
              </a:tr>
              <a:tr h="15989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Aperam 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Luxembourg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830791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CERN</a:t>
                      </a:r>
                      <a:endParaRPr lang="fr-FR" sz="1400" b="0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Suisse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8322424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Technology Innovation Institute</a:t>
                      </a:r>
                      <a:endParaRPr lang="fr-FR" sz="1400" b="0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Abu Dhabi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2857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791926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Cadre</Template>
  <TotalTime>1022</TotalTime>
  <Words>674</Words>
  <Application>Microsoft Macintosh PowerPoint</Application>
  <PresentationFormat>Grand écran</PresentationFormat>
  <Paragraphs>271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-webkit-standard</vt:lpstr>
      <vt:lpstr>Aptos</vt:lpstr>
      <vt:lpstr>Aptos Narrow</vt:lpstr>
      <vt:lpstr>Arial</vt:lpstr>
      <vt:lpstr>Corbel</vt:lpstr>
      <vt:lpstr>Wingdings 2</vt:lpstr>
      <vt:lpstr>Cadre</vt:lpstr>
      <vt:lpstr>Emplois Docteurs Institut Clément Ader 2020-2024  </vt:lpstr>
      <vt:lpstr>Docteurs ICA 2020-2024 Annuaire Liens vers Theses.Fr </vt:lpstr>
      <vt:lpstr>Docteurs ICA 2020-2024  Profils LinkedIn  </vt:lpstr>
      <vt:lpstr>Docteurs ICA 2020-2022 2023-2024 </vt:lpstr>
      <vt:lpstr>Docteurs ICA 2020-2024 En entreprise Répartition par taille  </vt:lpstr>
      <vt:lpstr>Docteurs ICA 2020-2024 en Entreprise   Secteurs d’activité (Classification LinkedIn) Classés par nombre de Docteurs   </vt:lpstr>
      <vt:lpstr>Docteurs ICA 2020-2024 en Entreprise   Siège social France  Diapo suivante Siège social Occitanie</vt:lpstr>
      <vt:lpstr>Docteurs ICA 2020-2024 en Entreprise   Siège social Occitanie    </vt:lpstr>
      <vt:lpstr>Docteurs ICA 2020-2024 en Entreprise   Siège social Hors de France    </vt:lpstr>
      <vt:lpstr>Docteurs ICA 2020-2024  Profils Académique Universités, Ecoles,…  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Alain Bamberger</dc:creator>
  <cp:lastModifiedBy>Alain Bamberger</cp:lastModifiedBy>
  <cp:revision>23</cp:revision>
  <dcterms:created xsi:type="dcterms:W3CDTF">2025-02-05T11:13:55Z</dcterms:created>
  <dcterms:modified xsi:type="dcterms:W3CDTF">2025-05-19T09:46:58Z</dcterms:modified>
</cp:coreProperties>
</file>