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9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94694"/>
  </p:normalViewPr>
  <p:slideViewPr>
    <p:cSldViewPr snapToGrid="0">
      <p:cViewPr>
        <p:scale>
          <a:sx n="161" d="100"/>
          <a:sy n="161" d="100"/>
        </p:scale>
        <p:origin x="20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5Bdatefin%25253D%2525222024%252522~datedebut%25253D%2525222020%252522~Statut%25253D%252522soutenue%252522%255D&amp;q=partenairesRechercheN:(Institut+Cl&#233;ment+Ader)&amp;page=1&amp;nb=10&amp;tri=pertinence&amp;domaine=theses&amp;avancee=true" TargetMode="External"/><Relationship Id="rId3" Type="http://schemas.openxmlformats.org/officeDocument/2006/relationships/hyperlink" Target="https://theses.fr/resultats?filtres=%255Bdatefin%25253D%2525222020%252522~datedebut%25253D%2525222020%252522~Statut%25253D%252522soutenue%252522%255D&amp;q=partenairesRechercheN:(Institut+Cl&#233;ment+Ader)&amp;page=1&amp;nb=10&amp;tri=pertinence&amp;domaine=theses&amp;avancee=true" TargetMode="External"/><Relationship Id="rId7" Type="http://schemas.openxmlformats.org/officeDocument/2006/relationships/hyperlink" Target="https://theses.fr/resultats?filtres=%255Bdatefin%25253D%2525222024%252522~datedebut%25253D%2525222024%252522~Statut%25253D%252522soutenue%252522%255D&amp;q=partenairesRechercheN:(Institut+Cl&#233;ment+Ader)&amp;page=1&amp;nb=10&amp;tri=pertinence&amp;domaine=theses&amp;avance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datefin%25253D%2525222023%252522~datedebut%25253D%2525222023%252522~Statut%25253D%252522soutenue%252522%255D&amp;q=partenairesRechercheN:(Institut+Cl&#233;ment+Ader)&amp;page=1&amp;nb=10&amp;tri=pertinence&amp;domaine=theses&amp;avancee=true" TargetMode="External"/><Relationship Id="rId5" Type="http://schemas.openxmlformats.org/officeDocument/2006/relationships/hyperlink" Target="https://theses.fr/resultats?filtres=%255Bdatefin%25253D%2525222022%252522~datedebut%25253D%2525222022%252522~Statut%25253D%252522soutenue%252522%255D&amp;q=partenairesRechercheN:(Institut+Cl&#233;ment+Ader)&amp;page=1&amp;nb=10&amp;tri=pertinence&amp;domaine=theses&amp;avancee=true" TargetMode="External"/><Relationship Id="rId4" Type="http://schemas.openxmlformats.org/officeDocument/2006/relationships/hyperlink" Target="https://theses.fr/resultats?filtres=%255Bdatefin%25253D%2525222021%252522~datedebut%25253D%2525222021%252522~Statut%25253D%252522soutenue%252522%255D&amp;q=partenairesRechercheN:(Institut+Cl&#233;ment+Ader)&amp;page=1&amp;nb=10&amp;tri=pertinence&amp;domaine=theses&amp;avancee=tr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srf---european-radiation-synchrotron-facility/" TargetMode="External"/><Relationship Id="rId13" Type="http://schemas.openxmlformats.org/officeDocument/2006/relationships/hyperlink" Target="applewebdata://355EE339-4BE5-4145-82DF-566BEEB96383/ONERA%20-%20The%20French%20Aerospace%20Lab" TargetMode="External"/><Relationship Id="rId18" Type="http://schemas.openxmlformats.org/officeDocument/2006/relationships/hyperlink" Target="https://www.linkedin.com/company/michelin/" TargetMode="External"/><Relationship Id="rId26" Type="http://schemas.openxmlformats.org/officeDocument/2006/relationships/hyperlink" Target="https://www.linkedin.com/company/skf/" TargetMode="External"/><Relationship Id="rId3" Type="http://schemas.openxmlformats.org/officeDocument/2006/relationships/hyperlink" Target="https://www.linkedin.com/company/edf-solutions-solaires/" TargetMode="External"/><Relationship Id="rId21" Type="http://schemas.openxmlformats.org/officeDocument/2006/relationships/hyperlink" Target="https://www.linkedin.com/company/ateq-group/" TargetMode="External"/><Relationship Id="rId7" Type="http://schemas.openxmlformats.org/officeDocument/2006/relationships/hyperlink" Target="https://www.linkedin.com/company/elveflow/" TargetMode="External"/><Relationship Id="rId12" Type="http://schemas.openxmlformats.org/officeDocument/2006/relationships/hyperlink" Target="https://www.linkedin.com/company/framatome/" TargetMode="External"/><Relationship Id="rId17" Type="http://schemas.openxmlformats.org/officeDocument/2006/relationships/hyperlink" Target="https://www.linkedin.com/company/arianegroup/" TargetMode="External"/><Relationship Id="rId25" Type="http://schemas.openxmlformats.org/officeDocument/2006/relationships/hyperlink" Target="https://www.pappers.fr/dirigeant/francesco_de%20giorgi_1992-12" TargetMode="External"/><Relationship Id="rId2" Type="http://schemas.openxmlformats.org/officeDocument/2006/relationships/hyperlink" Target="https://www.linkedin.com/company/safran/posts/?feedView=all" TargetMode="External"/><Relationship Id="rId16" Type="http://schemas.openxmlformats.org/officeDocument/2006/relationships/hyperlink" Target="https://www.linkedin.com/company/marble-climate/" TargetMode="External"/><Relationship Id="rId20" Type="http://schemas.openxmlformats.org/officeDocument/2006/relationships/hyperlink" Target="https://www.linkedin.com/company/orange-cyberdefense/" TargetMode="External"/><Relationship Id="rId29" Type="http://schemas.openxmlformats.org/officeDocument/2006/relationships/hyperlink" Target="https://www.linkedin.com/company/devote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capgemini-engineering/" TargetMode="External"/><Relationship Id="rId11" Type="http://schemas.openxmlformats.org/officeDocument/2006/relationships/hyperlink" Target="https://www.linkedin.com/company/airbus-helicopters/" TargetMode="External"/><Relationship Id="rId24" Type="http://schemas.openxmlformats.org/officeDocument/2006/relationships/hyperlink" Target="https://www.linkedin.com/company/saint-gobain-research-provence-cavaillon/" TargetMode="External"/><Relationship Id="rId5" Type="http://schemas.openxmlformats.org/officeDocument/2006/relationships/hyperlink" Target="https://www.linkedin.com/company/elixir-aircraft/" TargetMode="External"/><Relationship Id="rId15" Type="http://schemas.openxmlformats.org/officeDocument/2006/relationships/hyperlink" Target="https://www.linkedin.com/company/thales-alenia-space/" TargetMode="External"/><Relationship Id="rId23" Type="http://schemas.openxmlformats.org/officeDocument/2006/relationships/hyperlink" Target="https://www.linkedin.com/company/capgemini/" TargetMode="External"/><Relationship Id="rId28" Type="http://schemas.openxmlformats.org/officeDocument/2006/relationships/hyperlink" Target="https://www.linkedin.com/company/sophiaengineering/" TargetMode="External"/><Relationship Id="rId10" Type="http://schemas.openxmlformats.org/officeDocument/2006/relationships/hyperlink" Target="https://www.linkedin.com/company/expleo-group/" TargetMode="External"/><Relationship Id="rId19" Type="http://schemas.openxmlformats.org/officeDocument/2006/relationships/hyperlink" Target="https://www.linkedin.com/company/arkema/" TargetMode="External"/><Relationship Id="rId31" Type="http://schemas.openxmlformats.org/officeDocument/2006/relationships/hyperlink" Target="https://www.linkedin.com/company/direction-generale-de-l-aviation-civile/" TargetMode="External"/><Relationship Id="rId4" Type="http://schemas.openxmlformats.org/officeDocument/2006/relationships/hyperlink" Target="https://www.linkedin.com/company/direction-generale-de-larmement/" TargetMode="External"/><Relationship Id="rId9" Type="http://schemas.openxmlformats.org/officeDocument/2006/relationships/hyperlink" Target="https://www.linkedin.com/company/airbus-defence-and-space/" TargetMode="External"/><Relationship Id="rId14" Type="http://schemas.openxmlformats.org/officeDocument/2006/relationships/hyperlink" Target="https://www.linkedin.com/in/sabrinaotmani/" TargetMode="External"/><Relationship Id="rId22" Type="http://schemas.openxmlformats.org/officeDocument/2006/relationships/hyperlink" Target="https://www.linkedin.com/company/saarstahl-rail/" TargetMode="External"/><Relationship Id="rId27" Type="http://schemas.openxmlformats.org/officeDocument/2006/relationships/hyperlink" Target="https://www.linkedin.com/company/descartesunderwriting/" TargetMode="External"/><Relationship Id="rId30" Type="http://schemas.openxmlformats.org/officeDocument/2006/relationships/hyperlink" Target="https://www.linkedin.com/company/technip-energies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norimat/posts/?feedView=all" TargetMode="External"/><Relationship Id="rId3" Type="http://schemas.openxmlformats.org/officeDocument/2006/relationships/hyperlink" Target="https://www.linkedin.com/company/ascendance-ft/" TargetMode="External"/><Relationship Id="rId7" Type="http://schemas.openxmlformats.org/officeDocument/2006/relationships/hyperlink" Target="https://www.linkedin.com/company/irt-saintex/" TargetMode="External"/><Relationship Id="rId2" Type="http://schemas.openxmlformats.org/officeDocument/2006/relationships/hyperlink" Target="https://www.linkedin.com/company/airbusgrou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g2m%C3%A9tric/" TargetMode="External"/><Relationship Id="rId5" Type="http://schemas.openxmlformats.org/officeDocument/2006/relationships/hyperlink" Target="https://www.linkedin.com/company/comat-space/" TargetMode="External"/><Relationship Id="rId10" Type="http://schemas.openxmlformats.org/officeDocument/2006/relationships/hyperlink" Target="https://www.linkedin.com/company/soci%C3%A9t%C3%A9-technic-services/" TargetMode="External"/><Relationship Id="rId4" Type="http://schemas.openxmlformats.org/officeDocument/2006/relationships/hyperlink" Target="https://www.linkedin.com/company/bayab-industries/" TargetMode="External"/><Relationship Id="rId9" Type="http://schemas.openxmlformats.org/officeDocument/2006/relationships/hyperlink" Target="https://www.linkedin.com/company/ratier-figeac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bwi-group/" TargetMode="External"/><Relationship Id="rId13" Type="http://schemas.openxmlformats.org/officeDocument/2006/relationships/hyperlink" Target="https://www.linkedin.com/company/cern/" TargetMode="External"/><Relationship Id="rId3" Type="http://schemas.openxmlformats.org/officeDocument/2006/relationships/hyperlink" Target="https://www.linkedin.com/company/mk-aerospace-sa/" TargetMode="External"/><Relationship Id="rId7" Type="http://schemas.openxmlformats.org/officeDocument/2006/relationships/hyperlink" Target="https://www.linkedin.com/company/thectengineeringgroup/" TargetMode="External"/><Relationship Id="rId12" Type="http://schemas.openxmlformats.org/officeDocument/2006/relationships/hyperlink" Target="https://www.linkedin.com/company/aperam/" TargetMode="External"/><Relationship Id="rId2" Type="http://schemas.openxmlformats.org/officeDocument/2006/relationships/hyperlink" Target="https://www.linkedin.com/company/tiiua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ubisoft-montreal/" TargetMode="External"/><Relationship Id="rId11" Type="http://schemas.openxmlformats.org/officeDocument/2006/relationships/hyperlink" Target="https://www.linkedin.com/company/telespazio/" TargetMode="External"/><Relationship Id="rId5" Type="http://schemas.openxmlformats.org/officeDocument/2006/relationships/hyperlink" Target="https://www.linkedin.com/company/mitis/" TargetMode="External"/><Relationship Id="rId10" Type="http://schemas.openxmlformats.org/officeDocument/2006/relationships/hyperlink" Target="https://www.linkedin.com/company/siemenssoftware/" TargetMode="External"/><Relationship Id="rId4" Type="http://schemas.openxmlformats.org/officeDocument/2006/relationships/hyperlink" Target="https://www.linkedin.com/company/dlr/" TargetMode="External"/><Relationship Id="rId9" Type="http://schemas.openxmlformats.org/officeDocument/2006/relationships/hyperlink" Target="https://www.linkedin.com/company/collins-aerosp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356888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Institut Clément Ader 2020-2024</a:t>
            </a:r>
            <a:br>
              <a:rPr lang="fr-FR" sz="3200" b="1" dirty="0"/>
            </a:b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300" y="3838357"/>
            <a:ext cx="7820961" cy="914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</a:t>
            </a:r>
            <a:r>
              <a:rPr lang="fr-FR" dirty="0" err="1"/>
              <a:t>Theses.Fr</a:t>
            </a:r>
            <a:endParaRPr lang="fr-FR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Emploi : Source LinkedIn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18/05/2025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EC81379-3468-413E-24FB-2CF796EF08EC}"/>
              </a:ext>
            </a:extLst>
          </p:cNvPr>
          <p:cNvSpPr txBox="1"/>
          <p:nvPr/>
        </p:nvSpPr>
        <p:spPr>
          <a:xfrm>
            <a:off x="5539408" y="1217027"/>
            <a:ext cx="2658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Journée MEGEP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Doctorants-Industrie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9 juillet 2025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ICA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49846"/>
              </p:ext>
            </p:extLst>
          </p:nvPr>
        </p:nvGraphicFramePr>
        <p:xfrm>
          <a:off x="5386702" y="843097"/>
          <a:ext cx="365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 de l’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Roumanie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13374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76%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indicateur significatif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La répartition académique/hors académique moyenne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11% profil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65% profil hors académique, majoritairement en entreprise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varie entre les périodes 2023-2024 et 2020-2022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56" y="1128408"/>
            <a:ext cx="2947482" cy="4601183"/>
          </a:xfrm>
        </p:spPr>
        <p:txBody>
          <a:bodyPr/>
          <a:lstStyle/>
          <a:p>
            <a:r>
              <a:rPr lang="fr-FR" sz="3200" dirty="0"/>
              <a:t>Docteurs ICA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A9224D8-CAD8-0E1C-C1CF-AA1E14D02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54966"/>
              </p:ext>
            </p:extLst>
          </p:nvPr>
        </p:nvGraphicFramePr>
        <p:xfrm>
          <a:off x="5081046" y="1589464"/>
          <a:ext cx="44588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440">
                  <a:extLst>
                    <a:ext uri="{9D8B030D-6E8A-4147-A177-3AD203B41FA5}">
                      <a16:colId xmlns:a16="http://schemas.microsoft.com/office/drawing/2014/main" val="2214324737"/>
                    </a:ext>
                  </a:extLst>
                </a:gridCol>
                <a:gridCol w="2229440">
                  <a:extLst>
                    <a:ext uri="{9D8B030D-6E8A-4147-A177-3AD203B41FA5}">
                      <a16:colId xmlns:a16="http://schemas.microsoft.com/office/drawing/2014/main" val="1721992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Liens vers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58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82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1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70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69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33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2020-2024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6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ICA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745904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181599" y="3424428"/>
            <a:ext cx="48962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76 %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11 %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65 %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ICA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802224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2020-2022: 81 %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65%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ICA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158478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5384800" y="3577992"/>
            <a:ext cx="420914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Grandes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ICA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754594"/>
              </p:ext>
            </p:extLst>
          </p:nvPr>
        </p:nvGraphicFramePr>
        <p:xfrm>
          <a:off x="3756075" y="1685339"/>
          <a:ext cx="6773594" cy="261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48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1049109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Secteurs d’activité (Avec plus d’un docteur)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et aérospatiale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d’électricité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ICA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br>
              <a:rPr lang="fr-FR" sz="2400" dirty="0"/>
            </a:br>
            <a:r>
              <a:rPr lang="fr-FR" sz="1800" dirty="0"/>
              <a:t>Diapo suivante</a:t>
            </a:r>
            <a:br>
              <a:rPr lang="fr-FR" sz="1800" dirty="0"/>
            </a:br>
            <a:r>
              <a:rPr lang="fr-FR" sz="1800" dirty="0"/>
              <a:t>Siège social Occitanie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705264"/>
              </p:ext>
            </p:extLst>
          </p:nvPr>
        </p:nvGraphicFramePr>
        <p:xfrm>
          <a:off x="3658165" y="761715"/>
          <a:ext cx="7895205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558">
                  <a:extLst>
                    <a:ext uri="{9D8B030D-6E8A-4147-A177-3AD203B41FA5}">
                      <a16:colId xmlns:a16="http://schemas.microsoft.com/office/drawing/2014/main" val="4268552380"/>
                    </a:ext>
                  </a:extLst>
                </a:gridCol>
                <a:gridCol w="1067108">
                  <a:extLst>
                    <a:ext uri="{9D8B030D-6E8A-4147-A177-3AD203B41FA5}">
                      <a16:colId xmlns:a16="http://schemas.microsoft.com/office/drawing/2014/main" val="3273318304"/>
                    </a:ext>
                  </a:extLst>
                </a:gridCol>
                <a:gridCol w="267422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067312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 + Lien page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+ Lien page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Safran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 solutions solaires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DGA - Direction générale de l'armement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Elixir Aircraft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Engineering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Elveflow Microfluidics | an Elvesys brand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Indépendant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ESRF - The European Synchrotron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Defence and Space 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Expleo Group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Helicopters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Framatome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ONERA - The French Aerospace Lab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Inria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Thales Alenia Space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Marble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ArianeGroup 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Michelin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Arkema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Orange Cyberdefense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ATEQ Group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SAARSTAHL RAIL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46823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Saint-Gobain Research Provence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8962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DEGION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SKF Groupe 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120479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Descartes Underwriting</a:t>
                      </a:r>
                      <a:endParaRPr lang="fr-FR" sz="12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SOPHIA Engineering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076731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Devoteam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Technip Energies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154729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Direction Generale de l'Aviation Civile</a:t>
                      </a:r>
                      <a:endParaRPr lang="fr-FR" sz="12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 solutions solaires</a:t>
                      </a:r>
                      <a:endParaRPr lang="fr-FR" sz="12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342258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9AAB9-0E44-01BF-F50A-C3A9543C1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E6B01-E4ED-A30B-E210-C47617A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ICA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Occitanie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DAF995C-0B7B-C2A9-C865-F1C2649DC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928230"/>
              </p:ext>
            </p:extLst>
          </p:nvPr>
        </p:nvGraphicFramePr>
        <p:xfrm>
          <a:off x="5198013" y="1377055"/>
          <a:ext cx="3757302" cy="2310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823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615479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</a:t>
                      </a:r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Ascendance 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BAYAB Industries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Comat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G2METRIC - GROUPE ADF </a:t>
                      </a:r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IRT AESE - Saint Exupéry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Norimat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Ratier-Figeac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937451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10380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2F662-1A97-CF5A-5A99-FC168642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978CF-C32B-E91B-6530-4B3FC24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52EDC-C68B-56DC-5EBF-E4B1B44C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ICA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Hors de France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505AC-D6DD-5BE5-CF3B-68B29B89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10E99D9-0A6F-FD42-777C-3F88D8195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9275"/>
              </p:ext>
            </p:extLst>
          </p:nvPr>
        </p:nvGraphicFramePr>
        <p:xfrm>
          <a:off x="4114800" y="796388"/>
          <a:ext cx="6330462" cy="334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209">
                  <a:extLst>
                    <a:ext uri="{9D8B030D-6E8A-4147-A177-3AD203B41FA5}">
                      <a16:colId xmlns:a16="http://schemas.microsoft.com/office/drawing/2014/main" val="2589165477"/>
                    </a:ext>
                  </a:extLst>
                </a:gridCol>
                <a:gridCol w="2546253">
                  <a:extLst>
                    <a:ext uri="{9D8B030D-6E8A-4147-A177-3AD203B41FA5}">
                      <a16:colId xmlns:a16="http://schemas.microsoft.com/office/drawing/2014/main" val="14437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Entreprise + Lien page LinkedIn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Siège social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3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Technology Innovation Institute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Abu Dhabi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54832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MK Aerospace SA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Afrique du Sud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316355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German Aerospace Center (DLR)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793472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MITIS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821087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Ubisoft Montréal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5862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THE CT ENGINEERING GROUP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054257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THE CT ENGINEERING GROUP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441921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BWI GROUP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1135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Collins Aerospace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68436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Siemens Digital Industries Software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195636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Telespazio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Italie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39146"/>
                  </a:ext>
                </a:extLst>
              </a:tr>
              <a:tr h="159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Aperam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83079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CERN</a:t>
                      </a:r>
                      <a:endParaRPr lang="fr-FR" sz="1400" b="0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8322424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Technology Innovation Institute</a:t>
                      </a:r>
                      <a:endParaRPr lang="fr-FR" sz="1400" b="0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Abu Dhabi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285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9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1022</TotalTime>
  <Words>674</Words>
  <Application>Microsoft Macintosh PowerPoint</Application>
  <PresentationFormat>Grand écran</PresentationFormat>
  <Paragraphs>271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-webkit-standard</vt:lpstr>
      <vt:lpstr>Aptos</vt:lpstr>
      <vt:lpstr>Aptos Narrow</vt:lpstr>
      <vt:lpstr>Arial</vt:lpstr>
      <vt:lpstr>Corbel</vt:lpstr>
      <vt:lpstr>Wingdings 2</vt:lpstr>
      <vt:lpstr>Cadre</vt:lpstr>
      <vt:lpstr>Emplois Docteurs Institut Clément Ader 2020-2024  </vt:lpstr>
      <vt:lpstr>Docteurs ICA 2020-2024 Annuaire Liens vers Theses.Fr </vt:lpstr>
      <vt:lpstr>Docteurs ICA 2020-2024  Profils LinkedIn  </vt:lpstr>
      <vt:lpstr>Docteurs ICA 2020-2022 2023-2024 </vt:lpstr>
      <vt:lpstr>Docteurs ICA 2020-2024 En entreprise Répartition par taille  </vt:lpstr>
      <vt:lpstr>Docteurs ICA 2020-2024 en Entreprise   Secteurs d’activité (Classification LinkedIn) Classés par nombre de Docteurs   </vt:lpstr>
      <vt:lpstr>Docteurs ICA 2020-2024 en Entreprise   Siège social France  Diapo suivante Siège social Occitanie</vt:lpstr>
      <vt:lpstr>Docteurs ICA 2020-2024 en Entreprise   Siège social Occitanie    </vt:lpstr>
      <vt:lpstr>Docteurs ICA 2020-2024 en Entreprise   Siège social Hors de France    </vt:lpstr>
      <vt:lpstr>Docteurs ICA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23</cp:revision>
  <dcterms:created xsi:type="dcterms:W3CDTF">2025-02-05T11:13:55Z</dcterms:created>
  <dcterms:modified xsi:type="dcterms:W3CDTF">2025-05-19T09:46:58Z</dcterms:modified>
</cp:coreProperties>
</file>