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6" r:id="rId8"/>
    <p:sldId id="269" r:id="rId9"/>
    <p:sldId id="270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74"/>
    <p:restoredTop sz="94694"/>
  </p:normalViewPr>
  <p:slideViewPr>
    <p:cSldViewPr snapToGrid="0">
      <p:cViewPr varScale="1">
        <p:scale>
          <a:sx n="118" d="100"/>
          <a:sy n="118" d="100"/>
        </p:scale>
        <p:origin x="24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1D835-69B2-2B43-B11C-22C29F98E37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BA4E-4CA3-2E48-BB3E-A9C559497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89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9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88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619C7-3F15-6DA9-7F3B-CAA7BCE2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CA42B2-135E-371E-AE52-BD164C187B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818A8A2-4E8E-FE3E-B8F8-993C3600D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652A4C-7948-7574-F659-E2A96EE08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8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B82-F1B1-9841-974F-A5E20EE15F2E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1A81-DDCB-8640-8799-FE5DB2CE2300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3897-FF83-8247-AB24-B6E1FE897F58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B25D-ACF8-D747-AA91-F5E967D04CCA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CE18-4F69-B14C-AF0C-0BFCBAF43B2D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978C-94BA-124B-9756-2F7D8E7613CC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2EC-E3F9-8C4C-9648-931E2E05A967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29A7-3F06-7947-A74C-F2AFA48913BB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63E1-738B-AA45-BE76-AD5512171ED5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58CA-4BDE-504D-9CB1-13BFCB7C598F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F608-154E-5043-90B0-5954A704D947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1B292F-86C7-494B-83B7-1D70AF8618C9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heses.fr/resultats?filtres=%255Bdatefin%25253D%2525222024%252522~datedebut%25253D%2525222020%252522~Statut%25253D%252522soutenue%252522%255D&amp;q=(partenairesRechercheN:(Institut+de+M&#233;canique+des+Fluides+De+Toulouse)+OU+partenairesRecherchePpn:(Institut+de+M&#233;canique+des+Fluides+De+Toulouse))&amp;page=1&amp;nb=50&amp;tri=pertinence&amp;domaine=theses&amp;avancee=true&amp;fields%5b0%5d%5bvalue%5d=Institut+de+M&#233;canique+des+Fluides+De+Toulouse&amp;fields%5b0%5d%5btype%5d=partner" TargetMode="External"/><Relationship Id="rId3" Type="http://schemas.openxmlformats.org/officeDocument/2006/relationships/hyperlink" Target="https://theses.fr/resultats?filtres=%255Bdatefin%25253D%2525222020%252522~datedebut%25253D%2525222020%252522~Statut%25253D%252522soutenue%252522%255D&amp;q=(partenairesRechercheN:(Institut+de+M&#233;canique+des+Fluides+De+Toulouse)+OU+partenairesRecherchePpn:(Institut+de+M&#233;canique+des+Fluides+De+Toulouse))&amp;page=1&amp;nb=50&amp;tri=pertinence&amp;domaine=theses&amp;avancee=true&amp;fields%5b0%5d%5bvalue%5d=Institut+de+M&#233;canique+des+Fluides+De+Toulouse&amp;fields%5b0%5d%5btype%5d=partner" TargetMode="External"/><Relationship Id="rId7" Type="http://schemas.openxmlformats.org/officeDocument/2006/relationships/hyperlink" Target="https://theses.fr/resultats?filtres=%255Bdatefin%25253D%2525222024%252522~datedebut%25253D%2525222024%252522~Statut%25253D%252522soutenue%252522%255D&amp;q=(partenairesRechercheN:(Institut+de+M&#233;canique+des+Fluides+De+Toulouse)+OU+partenairesRecherchePpn:(Institut+de+M&#233;canique+des+Fluides+De+Toulouse))&amp;page=1&amp;nb=50&amp;tri=pertinence&amp;domaine=theses&amp;avancee=true&amp;fields%5b0%5d%5bvalue%5d=Institut+de+M&#233;canique+des+Fluides+De+Toulouse&amp;fields%5b0%5d%5btype%5d=partn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fr/resultats?filtres=%255Bdatefin%25253D%2525222023%252522~datedebut%25253D%2525222023%252522~Statut%25253D%252522soutenue%252522%255D&amp;q=(partenairesRechercheN:(Institut+de+M&#233;canique+des+Fluides+De+Toulouse)+OU+partenairesRecherchePpn:(Institut+de+M&#233;canique+des+Fluides+De+Toulouse))&amp;page=1&amp;nb=50&amp;tri=pertinence&amp;domaine=theses&amp;avancee=true&amp;fields%5b0%5d%5bvalue%5d=Institut+de+M&#233;canique+des+Fluides+De+Toulouse&amp;fields%5b0%5d%5btype%5d=partner" TargetMode="External"/><Relationship Id="rId5" Type="http://schemas.openxmlformats.org/officeDocument/2006/relationships/hyperlink" Target="https://theses.fr/resultats?filtres=%255Bdatefin%25253D%2525222022%252522~datedebut%25253D%2525222022%252522~Statut%25253D%252522soutenue%252522%255D&amp;q=(partenairesRechercheN:(Institut+de+M&#233;canique+des+Fluides+De+Toulouse)+OU+partenairesRecherchePpn:(Institut+de+M&#233;canique+des+Fluides+De+Toulouse))&amp;page=1&amp;nb=50&amp;tri=pertinence&amp;domaine=theses&amp;avancee=true&amp;fields%5b0%5d%5bvalue%5d=Institut+de+M&#233;canique+des+Fluides+De+Toulouse&amp;fields%5b0%5d%5btype%5d=partner" TargetMode="External"/><Relationship Id="rId4" Type="http://schemas.openxmlformats.org/officeDocument/2006/relationships/hyperlink" Target="https://theses.fr/resultats?filtres=%255Bdatefin%25253D%2525222021%252522~datedebut%25253D%2525222021%252522~Statut%25253D%252522soutenue%252522%255D&amp;q=(partenairesRechercheN:(Institut+de+M&#233;canique+des+Fluides+De+Toulouse)+OU+partenairesRecherchePpn:(Institut+de+M&#233;canique+des+Fluides+De+Toulouse))&amp;page=1&amp;nb=50&amp;tri=pertinence&amp;domaine=theses&amp;avancee=true&amp;fields%5b0%5d%5bvalue%5d=Institut+de+M&#233;canique+des+Fluides+De+Toulouse&amp;fields%5b0%5d%5btype%5d=partn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airbus-defence-and-space/about/" TargetMode="External"/><Relationship Id="rId13" Type="http://schemas.openxmlformats.org/officeDocument/2006/relationships/hyperlink" Target="https://www.linkedin.com/company/naarea/" TargetMode="External"/><Relationship Id="rId18" Type="http://schemas.openxmlformats.org/officeDocument/2006/relationships/hyperlink" Target="https://www.linkedin.com/company/airliquide/" TargetMode="External"/><Relationship Id="rId26" Type="http://schemas.openxmlformats.org/officeDocument/2006/relationships/hyperlink" Target="https://www.linkedin.com/company/arianegroup/" TargetMode="External"/><Relationship Id="rId3" Type="http://schemas.openxmlformats.org/officeDocument/2006/relationships/hyperlink" Target="https://www.linkedin.com/company/cea-isas/" TargetMode="External"/><Relationship Id="rId21" Type="http://schemas.openxmlformats.org/officeDocument/2006/relationships/hyperlink" Target="https://www.linkedin.com/company/saft/" TargetMode="External"/><Relationship Id="rId7" Type="http://schemas.openxmlformats.org/officeDocument/2006/relationships/hyperlink" Target="https://www.linkedin.com/company/dassaultsystemes/" TargetMode="External"/><Relationship Id="rId12" Type="http://schemas.openxmlformats.org/officeDocument/2006/relationships/hyperlink" Target="https://www.linkedin.com/company/expleo-group/" TargetMode="External"/><Relationship Id="rId17" Type="http://schemas.openxmlformats.org/officeDocument/2006/relationships/hyperlink" Target="https://www.linkedin.com/company/newcleo/" TargetMode="External"/><Relationship Id="rId25" Type="http://schemas.openxmlformats.org/officeDocument/2006/relationships/hyperlink" Target="https://www.linkedin.com/company/saint-gobain-research-paris/posts/?feedView=all" TargetMode="External"/><Relationship Id="rId2" Type="http://schemas.openxmlformats.org/officeDocument/2006/relationships/hyperlink" Target="https://www.linkedin.com/company/capgemini-engineering/" TargetMode="External"/><Relationship Id="rId16" Type="http://schemas.openxmlformats.org/officeDocument/2006/relationships/hyperlink" Target="https://www.linkedin.com/company/49sudteam/" TargetMode="External"/><Relationship Id="rId20" Type="http://schemas.openxmlformats.org/officeDocument/2006/relationships/hyperlink" Target="https://www.linkedin.com/company/airbus-protect/" TargetMode="External"/><Relationship Id="rId29" Type="http://schemas.openxmlformats.org/officeDocument/2006/relationships/hyperlink" Target="https://www.linkedin.com/company/sma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/safran/posts/?feedView=all" TargetMode="External"/><Relationship Id="rId11" Type="http://schemas.openxmlformats.org/officeDocument/2006/relationships/hyperlink" Target="https://www.linkedin.com/company/inrae-provence-alpes-c%C3%B4te-d-azur/" TargetMode="External"/><Relationship Id="rId24" Type="http://schemas.openxmlformats.org/officeDocument/2006/relationships/hyperlink" Target="https://www.linkedin.com/company/anjos-ventilation/" TargetMode="External"/><Relationship Id="rId5" Type="http://schemas.openxmlformats.org/officeDocument/2006/relationships/hyperlink" Target="https://www.linkedin.com/company/cealiten/" TargetMode="External"/><Relationship Id="rId15" Type="http://schemas.openxmlformats.org/officeDocument/2006/relationships/hyperlink" Target="https://www.linkedin.com/company/naval-group/" TargetMode="External"/><Relationship Id="rId23" Type="http://schemas.openxmlformats.org/officeDocument/2006/relationships/hyperlink" Target="https://www.linkedin.com/company/saint-gobain/" TargetMode="External"/><Relationship Id="rId28" Type="http://schemas.openxmlformats.org/officeDocument/2006/relationships/hyperlink" Target="https://www.linkedin.com/company/assystem/" TargetMode="External"/><Relationship Id="rId10" Type="http://schemas.openxmlformats.org/officeDocument/2006/relationships/hyperlink" Target="https://www.linkedin.com/company/cea/" TargetMode="External"/><Relationship Id="rId19" Type="http://schemas.openxmlformats.org/officeDocument/2006/relationships/hyperlink" Target="https://www.linkedin.com/company/riveseteaux/" TargetMode="External"/><Relationship Id="rId31" Type="http://schemas.openxmlformats.org/officeDocument/2006/relationships/hyperlink" Target="https://www.linkedin.com/company/wavestone/" TargetMode="External"/><Relationship Id="rId4" Type="http://schemas.openxmlformats.org/officeDocument/2006/relationships/hyperlink" Target="https://www.linkedin.com/company/onera/" TargetMode="External"/><Relationship Id="rId9" Type="http://schemas.openxmlformats.org/officeDocument/2006/relationships/hyperlink" Target="https://www.linkedin.com/company/edf/" TargetMode="External"/><Relationship Id="rId14" Type="http://schemas.openxmlformats.org/officeDocument/2006/relationships/hyperlink" Target="https://www.linkedin.com/company/framatome/" TargetMode="External"/><Relationship Id="rId22" Type="http://schemas.openxmlformats.org/officeDocument/2006/relationships/hyperlink" Target="https://www.linkedin.com/company/andra-france/" TargetMode="External"/><Relationship Id="rId27" Type="http://schemas.openxmlformats.org/officeDocument/2006/relationships/hyperlink" Target="https://www.linkedin.com/company/seureca/" TargetMode="External"/><Relationship Id="rId30" Type="http://schemas.openxmlformats.org/officeDocument/2006/relationships/hyperlink" Target="applewebdata://2F88F03D-8BBB-4981-876A-8A461820ACBD/BRG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adagos/" TargetMode="External"/><Relationship Id="rId2" Type="http://schemas.openxmlformats.org/officeDocument/2006/relationships/hyperlink" Target="https://www.linkedin.com/company/infinite-orbi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nkedin.com/company/zelin/posts/?feedView=al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arcelormittal/" TargetMode="External"/><Relationship Id="rId2" Type="http://schemas.openxmlformats.org/officeDocument/2006/relationships/hyperlink" Target="https://www.linkedin.com/company/itpaero/peopl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pplewebdata://B4632606-B779-4C5F-9133-E028D0D136AC/Corintis" TargetMode="External"/><Relationship Id="rId5" Type="http://schemas.openxmlformats.org/officeDocument/2006/relationships/hyperlink" Target="https://www.linkedin.com/company/rio-tinto/" TargetMode="External"/><Relationship Id="rId4" Type="http://schemas.openxmlformats.org/officeDocument/2006/relationships/hyperlink" Target="https://www.linkedin.com/company/soci-t-g-n-rale-africa-technologies-servi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82C68-3DC9-C1B4-703B-38BB769C3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087" y="1298448"/>
            <a:ext cx="8356888" cy="3255264"/>
          </a:xfrm>
        </p:spPr>
        <p:txBody>
          <a:bodyPr>
            <a:normAutofit/>
          </a:bodyPr>
          <a:lstStyle/>
          <a:p>
            <a:r>
              <a:rPr lang="fr-FR" sz="3200" b="1" dirty="0"/>
              <a:t>Emplois Docteurs IMFT 2020-2024</a:t>
            </a:r>
            <a:br>
              <a:rPr lang="fr-FR" sz="3200" b="1" dirty="0"/>
            </a:b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E1F03-1DE2-C0B9-4857-C58B7A940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926" y="3746916"/>
            <a:ext cx="4107605" cy="9233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Annuaire :  </a:t>
            </a:r>
            <a:r>
              <a:rPr lang="fr-FR" dirty="0" err="1"/>
              <a:t>Theses.Fr</a:t>
            </a:r>
            <a:r>
              <a:rPr lang="fr-FR" dirty="0"/>
              <a:t>,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Emploi : Source LinkedIn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C487A1-F1D0-885A-68C2-32E38DAD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24FC10-5F0A-0004-60F2-EB9D9AFE1F1C}"/>
              </a:ext>
            </a:extLst>
          </p:cNvPr>
          <p:cNvSpPr txBox="1"/>
          <p:nvPr/>
        </p:nvSpPr>
        <p:spPr>
          <a:xfrm>
            <a:off x="746462" y="1273354"/>
            <a:ext cx="2375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Alain Bamberger</a:t>
            </a:r>
          </a:p>
          <a:p>
            <a:r>
              <a:rPr lang="fr-FR" dirty="0"/>
              <a:t>Document de travail</a:t>
            </a:r>
          </a:p>
          <a:p>
            <a:r>
              <a:rPr lang="fr-FR" dirty="0"/>
              <a:t>18/05/2025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8687AA4-5F58-4A11-6474-1400A46B9569}"/>
              </a:ext>
            </a:extLst>
          </p:cNvPr>
          <p:cNvSpPr txBox="1"/>
          <p:nvPr/>
        </p:nvSpPr>
        <p:spPr>
          <a:xfrm>
            <a:off x="5800665" y="1273354"/>
            <a:ext cx="2658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Journée MEGEP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Doctorants-Industrie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9 juillet 2025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40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B8FC6-294E-2D3D-B206-0F0223BD4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9FA7B-7881-E9ED-D984-1D812ED8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IMFT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Profils Académique</a:t>
            </a:r>
            <a:br>
              <a:rPr lang="fr-FR" sz="2400" dirty="0"/>
            </a:br>
            <a:r>
              <a:rPr lang="fr-FR" sz="2000" dirty="0"/>
              <a:t>Universités, Ecoles,…</a:t>
            </a:r>
            <a:br>
              <a:rPr lang="fr-FR" sz="2400" dirty="0"/>
            </a:br>
            <a:br>
              <a:rPr lang="fr-FR" sz="2400" dirty="0"/>
            </a:br>
            <a:endParaRPr lang="fr-FR" sz="16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6ABF0E0-65A3-3F9C-E327-378B931FC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293268"/>
              </p:ext>
            </p:extLst>
          </p:nvPr>
        </p:nvGraphicFramePr>
        <p:xfrm>
          <a:off x="5386702" y="843097"/>
          <a:ext cx="3657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Pays Employeur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Chine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Etats-Unis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France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BBF0A8-FC78-FE75-958E-63F194A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9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3DA51-4985-6B96-485A-EFF230B3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00FD9-85D4-E42D-5B91-0D230934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LinkedIn permet d’avoir une information sur l’emploi de 76 % des Docteurs 2020-2024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Il s’agit d’un indicateur significatif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La répartition moyenne académique/hors académique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24% profil académique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52% profil hors académique, majoritairement en entreprise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évolue entre 2023-2024 et 2020-2022</a:t>
            </a:r>
          </a:p>
          <a:p>
            <a:r>
              <a:rPr lang="fr-FR" dirty="0">
                <a:solidFill>
                  <a:srgbClr val="002060"/>
                </a:solidFill>
              </a:rPr>
              <a:t>LinkedIn permet d’analyser les employeurs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Siège social	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Taille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Secteurs d’activité</a:t>
            </a:r>
          </a:p>
          <a:p>
            <a:r>
              <a:rPr lang="fr-FR" dirty="0">
                <a:solidFill>
                  <a:srgbClr val="002060"/>
                </a:solidFill>
              </a:rPr>
              <a:t>Actualisation annuelle aisée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0E31C9-647B-44A9-A864-A824E8E0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5727-153F-093D-C7EE-A22F83FD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56" y="1128408"/>
            <a:ext cx="2947482" cy="4601183"/>
          </a:xfrm>
        </p:spPr>
        <p:txBody>
          <a:bodyPr/>
          <a:lstStyle/>
          <a:p>
            <a:r>
              <a:rPr lang="fr-FR" sz="3200" dirty="0"/>
              <a:t>Docteurs IMFT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r>
              <a:rPr lang="fr-FR" sz="2400" dirty="0"/>
              <a:t>Annuaire</a:t>
            </a:r>
            <a:br>
              <a:rPr lang="fr-FR" dirty="0"/>
            </a:br>
            <a:r>
              <a:rPr lang="fr-FR" sz="2400" dirty="0"/>
              <a:t>Liens vers </a:t>
            </a:r>
            <a:r>
              <a:rPr lang="fr-FR" sz="2400" dirty="0" err="1"/>
              <a:t>Theses.Fr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7A1C5-BB0C-4A62-0544-A7531E43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A9224D8-CAD8-0E1C-C1CF-AA1E14D027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88111"/>
              </p:ext>
            </p:extLst>
          </p:nvPr>
        </p:nvGraphicFramePr>
        <p:xfrm>
          <a:off x="5081046" y="1589464"/>
          <a:ext cx="44588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440">
                  <a:extLst>
                    <a:ext uri="{9D8B030D-6E8A-4147-A177-3AD203B41FA5}">
                      <a16:colId xmlns:a16="http://schemas.microsoft.com/office/drawing/2014/main" val="2214324737"/>
                    </a:ext>
                  </a:extLst>
                </a:gridCol>
                <a:gridCol w="2229440">
                  <a:extLst>
                    <a:ext uri="{9D8B030D-6E8A-4147-A177-3AD203B41FA5}">
                      <a16:colId xmlns:a16="http://schemas.microsoft.com/office/drawing/2014/main" val="1721992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Liens vers </a:t>
                      </a:r>
                      <a:r>
                        <a:rPr lang="fr-FR" dirty="0" err="1"/>
                        <a:t>theses.fr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585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82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2021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331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2022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370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2023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5690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2024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33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2020-2024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826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05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AD43F-C5E2-62B4-FD25-68625F9B4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CEABB-C2CA-87E1-5295-E7BF956F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/>
              <a:t>Docteurs IMFT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br>
              <a:rPr lang="fr-FR" dirty="0"/>
            </a:br>
            <a:r>
              <a:rPr lang="fr-FR" sz="2400" dirty="0"/>
              <a:t>Profils LinkedIn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F5FD456-6ABE-D88B-5957-F7A78FD1F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639569"/>
              </p:ext>
            </p:extLst>
          </p:nvPr>
        </p:nvGraphicFramePr>
        <p:xfrm>
          <a:off x="5181601" y="815585"/>
          <a:ext cx="489625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812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404163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1062279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Hors 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actualisé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LinkedIn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6E3145E-03EB-EE45-AA25-674261BF520C}"/>
              </a:ext>
            </a:extLst>
          </p:cNvPr>
          <p:cNvSpPr txBox="1"/>
          <p:nvPr/>
        </p:nvSpPr>
        <p:spPr>
          <a:xfrm>
            <a:off x="5181599" y="3424428"/>
            <a:ext cx="489625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76 %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24 % profil académique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52 % profil hors académique, majoritairement en entreprise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6E76F-B4EE-E1A1-8777-D2555040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86A49-5294-FDA2-AFBD-8459A8991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3AD15-5740-A5E5-1537-22798B8D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IMFT</a:t>
            </a:r>
            <a:br>
              <a:rPr lang="fr-FR" dirty="0"/>
            </a:br>
            <a:r>
              <a:rPr lang="fr-FR" sz="2800" dirty="0"/>
              <a:t>2020-2022</a:t>
            </a:r>
            <a:br>
              <a:rPr lang="fr-FR" sz="2800" dirty="0"/>
            </a:br>
            <a:r>
              <a:rPr lang="fr-FR" sz="2800" dirty="0"/>
              <a:t>2023-2024</a:t>
            </a: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E08D8D5-46A8-606F-0DB8-472EBADB3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458692"/>
              </p:ext>
            </p:extLst>
          </p:nvPr>
        </p:nvGraphicFramePr>
        <p:xfrm>
          <a:off x="3993931" y="1204468"/>
          <a:ext cx="671611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07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4172897216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925992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2020-2022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Hors 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actualisé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24548CE-D42F-AACD-7B89-663D549E396E}"/>
              </a:ext>
            </a:extLst>
          </p:cNvPr>
          <p:cNvSpPr txBox="1"/>
          <p:nvPr/>
        </p:nvSpPr>
        <p:spPr>
          <a:xfrm>
            <a:off x="4427034" y="4046482"/>
            <a:ext cx="627842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Docteurs qui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2020-2022: 81 %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2023-2024 : 71%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EEAB7A-8E6F-EEF2-E46A-C24937093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6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E785D-6279-1E66-E9D9-7656A6E03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9F464-AE2E-AC0B-46DD-AD0CC38A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IMFT</a:t>
            </a:r>
            <a:br>
              <a:rPr lang="fr-FR" dirty="0"/>
            </a:br>
            <a:r>
              <a:rPr lang="fr-FR" sz="2800" dirty="0"/>
              <a:t>2020-2024</a:t>
            </a:r>
            <a:br>
              <a:rPr lang="fr-FR" sz="2800" dirty="0"/>
            </a:br>
            <a:r>
              <a:rPr lang="fr-FR" sz="2800" dirty="0"/>
              <a:t>En entreprise</a:t>
            </a:r>
            <a:br>
              <a:rPr lang="fr-FR" sz="2800" dirty="0"/>
            </a:br>
            <a:r>
              <a:rPr lang="fr-FR" sz="2000" b="1" dirty="0"/>
              <a:t>Répartition par taille</a:t>
            </a:r>
            <a:br>
              <a:rPr lang="fr-FR" sz="2800" dirty="0"/>
            </a:b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21EBC1B-1780-6531-D0B3-02E37B02E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797081"/>
              </p:ext>
            </p:extLst>
          </p:nvPr>
        </p:nvGraphicFramePr>
        <p:xfrm>
          <a:off x="5204298" y="1536432"/>
          <a:ext cx="4445540" cy="155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25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929808080"/>
                    </a:ext>
                  </a:extLst>
                </a:gridCol>
              </a:tblGrid>
              <a:tr h="38571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Grandes Entreprises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PME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</a:tbl>
          </a:graphicData>
        </a:graphic>
      </p:graphicFrame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BC2CB5-2E08-8BE7-11E1-AA2BF496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025BAF-82E6-8490-255E-5318E53DFEEB}"/>
              </a:ext>
            </a:extLst>
          </p:cNvPr>
          <p:cNvSpPr txBox="1"/>
          <p:nvPr/>
        </p:nvSpPr>
        <p:spPr>
          <a:xfrm>
            <a:off x="6096000" y="3577992"/>
            <a:ext cx="38208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Importance des Grandes Entreprises</a:t>
            </a:r>
          </a:p>
        </p:txBody>
      </p:sp>
    </p:spTree>
    <p:extLst>
      <p:ext uri="{BB962C8B-B14F-4D97-AF65-F5344CB8AC3E}">
        <p14:creationId xmlns:p14="http://schemas.microsoft.com/office/powerpoint/2010/main" val="91868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FD5EA-0C28-EE59-9FF2-085B179CB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2A0D8-2F34-BB45-29A0-AE6145AB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IMFT</a:t>
            </a:r>
            <a:br>
              <a:rPr lang="fr-FR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Secteurs d’activité</a:t>
            </a:r>
            <a:br>
              <a:rPr lang="fr-FR" sz="2400" dirty="0"/>
            </a:br>
            <a:r>
              <a:rPr lang="fr-FR" sz="2000" dirty="0"/>
              <a:t>(Classification LinkedIn)</a:t>
            </a:r>
            <a:br>
              <a:rPr lang="fr-FR" sz="2000" dirty="0"/>
            </a:br>
            <a:r>
              <a:rPr lang="fr-FR" sz="2000" dirty="0"/>
              <a:t>Classés par nombre de Docteurs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6807F0-733A-AA7A-E694-AC7FB5C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1AD92ED9-3799-66AF-5894-F1E1F5DE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742405"/>
              </p:ext>
            </p:extLst>
          </p:nvPr>
        </p:nvGraphicFramePr>
        <p:xfrm>
          <a:off x="3756075" y="1320784"/>
          <a:ext cx="6773594" cy="34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485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1049109">
                  <a:extLst>
                    <a:ext uri="{9D8B030D-6E8A-4147-A177-3AD203B41FA5}">
                      <a16:colId xmlns:a16="http://schemas.microsoft.com/office/drawing/2014/main" val="3559550812"/>
                    </a:ext>
                  </a:extLst>
                </a:gridCol>
              </a:tblGrid>
              <a:tr h="28938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Secteurs d’activité (Avec plus d’un docteur)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composants pour l’industrie aéronautique et aérospatiale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1523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de recherche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d’ingénierie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de conseil en environnement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pour l’aérospatiale et la défense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Production d’électricité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et conseil aux entreprise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Développement de logiciels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Exploitation minière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et conseil en informatique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2227356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publics de distribution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220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1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EBA86-F0A4-5471-FEA5-D8C9F683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IMFT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France</a:t>
            </a:r>
            <a:br>
              <a:rPr lang="fr-FR" sz="2400" dirty="0"/>
            </a:br>
            <a:br>
              <a:rPr lang="fr-FR" sz="2400" dirty="0"/>
            </a:br>
            <a:r>
              <a:rPr lang="fr-FR" sz="1800" dirty="0"/>
              <a:t>Diapo suivante</a:t>
            </a:r>
            <a:br>
              <a:rPr lang="fr-FR" sz="1800" dirty="0"/>
            </a:br>
            <a:r>
              <a:rPr lang="fr-FR" sz="1800" dirty="0"/>
              <a:t>Siège social Occitanie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EF3BA88-6CFA-9A22-4C00-273A9487C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716932"/>
              </p:ext>
            </p:extLst>
          </p:nvPr>
        </p:nvGraphicFramePr>
        <p:xfrm>
          <a:off x="3668486" y="738817"/>
          <a:ext cx="7620001" cy="390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9028">
                  <a:extLst>
                    <a:ext uri="{9D8B030D-6E8A-4147-A177-3AD203B41FA5}">
                      <a16:colId xmlns:a16="http://schemas.microsoft.com/office/drawing/2014/main" val="2955793273"/>
                    </a:ext>
                  </a:extLst>
                </a:gridCol>
                <a:gridCol w="979715">
                  <a:extLst>
                    <a:ext uri="{9D8B030D-6E8A-4147-A177-3AD203B41FA5}">
                      <a16:colId xmlns:a16="http://schemas.microsoft.com/office/drawing/2014/main" val="640794444"/>
                    </a:ext>
                  </a:extLst>
                </a:gridCol>
                <a:gridCol w="3008666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062592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Capgemini Engineering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 ISAS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ONERA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CEA-Liten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Safran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Dassault Systèmes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Airbus Defence and Space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EDF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INRAE Provence-Alpes-Côte d'Azur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Expleo Group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NAAREA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Framatome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NAVAL GROUP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49SUD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newcleo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919870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 Liquide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Rives &amp; Eaux du Sud-Ouest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80683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Airbus Protect 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Saft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638186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Andra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Saint-Gobain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682354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Anjos Ventilation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Saint-Gobain Research Paris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8962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ArianeGroup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Seureca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1204791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Assystem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SMAIO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0767318"/>
                  </a:ext>
                </a:extLst>
              </a:tr>
              <a:tr h="261733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BRGM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Wavestone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1547297"/>
                  </a:ext>
                </a:extLst>
              </a:tr>
              <a:tr h="9327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342258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F96D9F-8A55-7207-314B-F8DD9933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9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9AAB9-0E44-01BF-F50A-C3A9543C1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E6B01-E4ED-A30B-E210-C47617AE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IMFT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Occitanie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DAF995C-0B7B-C2A9-C865-F1C2649DC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890251"/>
              </p:ext>
            </p:extLst>
          </p:nvPr>
        </p:nvGraphicFramePr>
        <p:xfrm>
          <a:off x="5198013" y="1377055"/>
          <a:ext cx="3307406" cy="973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086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629320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2060"/>
                          </a:solidFill>
                        </a:rPr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Infinite Orbits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ADAGOS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Zelin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62F662-1A97-CF5A-5A99-FC168642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6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978CF-C32B-E91B-6530-4B3FC248B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52EDC-C68B-56DC-5EBF-E4B1B44C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IMFT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Hors de France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505AC-D6DD-5BE5-CF3B-68B29B89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C10E99D9-0A6F-FD42-777C-3F88D8195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875660"/>
              </p:ext>
            </p:extLst>
          </p:nvPr>
        </p:nvGraphicFramePr>
        <p:xfrm>
          <a:off x="4292787" y="1667245"/>
          <a:ext cx="6330462" cy="1337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4209">
                  <a:extLst>
                    <a:ext uri="{9D8B030D-6E8A-4147-A177-3AD203B41FA5}">
                      <a16:colId xmlns:a16="http://schemas.microsoft.com/office/drawing/2014/main" val="2589165477"/>
                    </a:ext>
                  </a:extLst>
                </a:gridCol>
                <a:gridCol w="2546253">
                  <a:extLst>
                    <a:ext uri="{9D8B030D-6E8A-4147-A177-3AD203B41FA5}">
                      <a16:colId xmlns:a16="http://schemas.microsoft.com/office/drawing/2014/main" val="1443796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Entreprise + Lien page LinkedIn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Siège social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733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ITP Aero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Espagne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54832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ArcelorMittal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Luxembourg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9316355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Société Générale - Africa Technologies &amp; Services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Maroc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6793472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Rio Tinto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Royaume-Uni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821087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Corintis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Suisse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5586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791926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993</TotalTime>
  <Words>587</Words>
  <Application>Microsoft Macintosh PowerPoint</Application>
  <PresentationFormat>Grand écran</PresentationFormat>
  <Paragraphs>241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-webkit-standard</vt:lpstr>
      <vt:lpstr>Aptos</vt:lpstr>
      <vt:lpstr>Aptos Narrow</vt:lpstr>
      <vt:lpstr>Arial</vt:lpstr>
      <vt:lpstr>Corbel</vt:lpstr>
      <vt:lpstr>Wingdings 2</vt:lpstr>
      <vt:lpstr>Cadre</vt:lpstr>
      <vt:lpstr>Emplois Docteurs IMFT 2020-2024  </vt:lpstr>
      <vt:lpstr>Docteurs IMFT 2020-2024 Annuaire Liens vers Theses.Fr </vt:lpstr>
      <vt:lpstr>Docteurs IMFT 2020-2024  Profils LinkedIn  </vt:lpstr>
      <vt:lpstr>Docteurs IMFT 2020-2022 2023-2024 </vt:lpstr>
      <vt:lpstr>Docteurs IMFT 2020-2024 En entreprise Répartition par taille  </vt:lpstr>
      <vt:lpstr>Docteurs IMFT 2020-2024 en Entreprise   Secteurs d’activité (Classification LinkedIn) Classés par nombre de Docteurs   </vt:lpstr>
      <vt:lpstr>Docteurs IMFT 2020-2024 en Entreprise   Siège social France  Diapo suivante Siège social Occitanie</vt:lpstr>
      <vt:lpstr>Docteurs IMFT 2020-2024 en Entreprise   Siège social Occitanie    </vt:lpstr>
      <vt:lpstr>Docteurs IMFT 2020-2024 en Entreprise   Siège social Hors de France    </vt:lpstr>
      <vt:lpstr>Docteurs IMFT 2020-2024  Profils Académique Universités, Ecoles,… 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Bamberger</dc:creator>
  <cp:lastModifiedBy>Alain Bamberger</cp:lastModifiedBy>
  <cp:revision>22</cp:revision>
  <dcterms:created xsi:type="dcterms:W3CDTF">2025-02-05T11:13:55Z</dcterms:created>
  <dcterms:modified xsi:type="dcterms:W3CDTF">2025-05-19T14:46:41Z</dcterms:modified>
</cp:coreProperties>
</file>