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6" r:id="rId8"/>
    <p:sldId id="269" r:id="rId9"/>
    <p:sldId id="270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1"/>
    <p:restoredTop sz="94694"/>
  </p:normalViewPr>
  <p:slideViewPr>
    <p:cSldViewPr snapToGrid="0">
      <p:cViewPr>
        <p:scale>
          <a:sx n="141" d="100"/>
          <a:sy n="141" d="100"/>
        </p:scale>
        <p:origin x="192" y="-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1D835-69B2-2B43-B11C-22C29F98E37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BA4E-4CA3-2E48-BB3E-A9C559497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89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9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880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619C7-3F15-6DA9-7F3B-CAA7BCE2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1CA42B2-135E-371E-AE52-BD164C187B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818A8A2-4E8E-FE3E-B8F8-993C3600D4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652A4C-7948-7574-F659-E2A96EE08D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8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B82-F1B1-9841-974F-A5E20EE15F2E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1A81-DDCB-8640-8799-FE5DB2CE2300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3897-FF83-8247-AB24-B6E1FE897F58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B25D-ACF8-D747-AA91-F5E967D04CCA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CE18-4F69-B14C-AF0C-0BFCBAF43B2D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978C-94BA-124B-9756-2F7D8E7613CC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2EC-E3F9-8C4C-9648-931E2E05A967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29A7-3F06-7947-A74C-F2AFA48913BB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63E1-738B-AA45-BE76-AD5512171ED5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58CA-4BDE-504D-9CB1-13BFCB7C598F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F608-154E-5043-90B0-5954A704D947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1B292F-86C7-494B-83B7-1D70AF8618C9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theses.fr/resultats?filtres=%255Bdatefin%25253D%2525222024%252522~datedebut%25253D%2525222020%252522~Statut%25253D%252522soutenue%252522%255D&amp;q=partenairesRechercheN:(Laboratoire+Plasma+et+Conversion+d&#8217;Energie)&amp;page=1&amp;nb=10&amp;tri=pertinence&amp;domaine=theses&amp;avancee=true" TargetMode="External"/><Relationship Id="rId3" Type="http://schemas.openxmlformats.org/officeDocument/2006/relationships/hyperlink" Target="https://theses.fr/resultats?filtres=%255Bdatefin%25253D%2525222020%252522~datedebut%25253D%2525222020%252522~Statut%25253D%252522soutenue%252522%255D&amp;q=partenairesRechercheN:(Laboratoire+Plasma+et+Conversion+d&#8217;Energie)&amp;page=1&amp;nb=10&amp;tri=pertinence&amp;domaine=theses&amp;avancee=true" TargetMode="External"/><Relationship Id="rId7" Type="http://schemas.openxmlformats.org/officeDocument/2006/relationships/hyperlink" Target="https://theses.fr/resultats?filtres=%255Bdatefin%25253D%2525222024%252522~datedebut%25253D%2525222024%252522~Statut%25253D%252522soutenue%252522%255D&amp;q=partenairesRechercheN:(Laboratoire+Plasma+et+Conversion+d&#8217;Energie)&amp;page=1&amp;nb=10&amp;tri=pertinence&amp;domaine=theses&amp;avancee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es.fr/resultats?filtres=%255Bdatefin%25253D%2525222023%252522~datedebut%25253D%2525222023%252522~Statut%25253D%252522soutenue%252522%255D&amp;q=partenairesRechercheN:(Laboratoire+Plasma+et+Conversion+d&#8217;Energie)&amp;page=1&amp;nb=10&amp;tri=pertinence&amp;domaine=theses&amp;avancee=true" TargetMode="External"/><Relationship Id="rId5" Type="http://schemas.openxmlformats.org/officeDocument/2006/relationships/hyperlink" Target="https://theses.fr/resultats?filtres=%255Bdatefin%25253D%2525222022%252522~datedebut%25253D%2525222022%252522~Statut%25253D%252522soutenue%252522%255D&amp;q=partenairesRechercheN:(Laboratoire+Plasma+et+Conversion+d&#8217;Energie)&amp;page=1&amp;nb=10&amp;tri=pertinence&amp;domaine=theses&amp;avancee=true" TargetMode="External"/><Relationship Id="rId4" Type="http://schemas.openxmlformats.org/officeDocument/2006/relationships/hyperlink" Target="https://theses.fr/resultats?filtres=%255Bdatefin%25253D%2525222021%252522~datedebut%25253D%2525222021%252522~Statut%25253D%252522soutenue%252522%255D&amp;q=partenairesRechercheN:(Laboratoire+Plasma+et+Conversion+d&#8217;Energie)&amp;page=1&amp;nb=10&amp;tri=pertinence&amp;domaine=theses&amp;avancee=tru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capgemini-engineering/" TargetMode="External"/><Relationship Id="rId13" Type="http://schemas.openxmlformats.org/officeDocument/2006/relationships/hyperlink" Target="https://www.linkedin.com/company/inria/" TargetMode="External"/><Relationship Id="rId18" Type="http://schemas.openxmlformats.org/officeDocument/2006/relationships/hyperlink" Target="https://www.linkedin.com/company/thales-alenia-space/" TargetMode="External"/><Relationship Id="rId3" Type="http://schemas.openxmlformats.org/officeDocument/2006/relationships/hyperlink" Target="https://www.linkedin.com/company/airbus-defence-and-space/" TargetMode="External"/><Relationship Id="rId21" Type="http://schemas.openxmlformats.org/officeDocument/2006/relationships/hyperlink" Target="https://www.linkedin.com/company/versoenergy/" TargetMode="External"/><Relationship Id="rId7" Type="http://schemas.openxmlformats.org/officeDocument/2006/relationships/hyperlink" Target="https://www.linkedin.com/company/aurora-cold-plasma-sterilisation/" TargetMode="External"/><Relationship Id="rId12" Type="http://schemas.openxmlformats.org/officeDocument/2006/relationships/hyperlink" Target="https://www.linkedin.com/company/exotrail/" TargetMode="External"/><Relationship Id="rId17" Type="http://schemas.openxmlformats.org/officeDocument/2006/relationships/hyperlink" Target="https://www.linkedin.com/company/sakowin/" TargetMode="External"/><Relationship Id="rId2" Type="http://schemas.openxmlformats.org/officeDocument/2006/relationships/hyperlink" Target="https://www.linkedin.com/company/safran/posts/?feedView=all" TargetMode="External"/><Relationship Id="rId16" Type="http://schemas.openxmlformats.org/officeDocument/2006/relationships/hyperlink" Target="https://www.linkedin.com/company/onera/" TargetMode="External"/><Relationship Id="rId20" Type="http://schemas.openxmlformats.org/officeDocument/2006/relationships/hyperlink" Target="https://www.linkedin.com/company/vale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/akkodis/" TargetMode="External"/><Relationship Id="rId11" Type="http://schemas.openxmlformats.org/officeDocument/2006/relationships/hyperlink" Target="https://www.linkedin.com/company/cts-consulting-&amp;-technical-support/" TargetMode="External"/><Relationship Id="rId5" Type="http://schemas.openxmlformats.org/officeDocument/2006/relationships/hyperlink" Target="applewebdata://AC1EFE31-DF44-4748-B866-D8FB4A1E0C59/Expleo%20Group" TargetMode="External"/><Relationship Id="rId15" Type="http://schemas.openxmlformats.org/officeDocument/2006/relationships/hyperlink" Target="https://www.linkedin.com/company/mitsubishi-electric-rd-centre-europe-fr/" TargetMode="External"/><Relationship Id="rId10" Type="http://schemas.openxmlformats.org/officeDocument/2006/relationships/hyperlink" Target="https://www.linkedin.com/company/cealist/" TargetMode="External"/><Relationship Id="rId19" Type="http://schemas.openxmlformats.org/officeDocument/2006/relationships/hyperlink" Target="https://www.linkedin.com/company/totalenergies/" TargetMode="External"/><Relationship Id="rId4" Type="http://schemas.openxmlformats.org/officeDocument/2006/relationships/hyperlink" Target="https://www.linkedin.com/company/schneider-electric/" TargetMode="External"/><Relationship Id="rId9" Type="http://schemas.openxmlformats.org/officeDocument/2006/relationships/hyperlink" Target="https://www.linkedin.com/company/cea/" TargetMode="External"/><Relationship Id="rId14" Type="http://schemas.openxmlformats.org/officeDocument/2006/relationships/hyperlink" Target="https://www.linkedin.com/company/engie-lab-crigen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rigal-engineering-research-consulting/" TargetMode="External"/><Relationship Id="rId3" Type="http://schemas.openxmlformats.org/officeDocument/2006/relationships/hyperlink" Target="https://www.linkedin.com/company/deeper-pulse/" TargetMode="External"/><Relationship Id="rId7" Type="http://schemas.openxmlformats.org/officeDocument/2006/relationships/hyperlink" Target="https://www.linkedin.com/company/beyondaero/" TargetMode="External"/><Relationship Id="rId2" Type="http://schemas.openxmlformats.org/officeDocument/2006/relationships/hyperlink" Target="https://www.linkedin.com/company/airbusgrou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/aeroconseil/" TargetMode="External"/><Relationship Id="rId5" Type="http://schemas.openxmlformats.org/officeDocument/2006/relationships/hyperlink" Target="https://www.linkedin.com/company/irt-saintex/" TargetMode="External"/><Relationship Id="rId4" Type="http://schemas.openxmlformats.org/officeDocument/2006/relationships/hyperlink" Target="https://www.linkedin.com/company/h2pulse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rqei-r%C3%A9seau-qu%C3%A9b%C3%A9cois-sur-l-%C3%A9nergie-intelligente/" TargetMode="External"/><Relationship Id="rId13" Type="http://schemas.openxmlformats.org/officeDocument/2006/relationships/hyperlink" Target="https://www.linkedin.com/company/nxp-semiconductors/" TargetMode="External"/><Relationship Id="rId3" Type="http://schemas.openxmlformats.org/officeDocument/2006/relationships/hyperlink" Target="https://www.linkedin.com/company/erc-system/" TargetMode="External"/><Relationship Id="rId7" Type="http://schemas.openxmlformats.org/officeDocument/2006/relationships/hyperlink" Target="https://www.linkedin.com/company/nidec-global-appliance/" TargetMode="External"/><Relationship Id="rId12" Type="http://schemas.openxmlformats.org/officeDocument/2006/relationships/hyperlink" Target="https://www.linkedin.com/company/avocarbon-group/" TargetMode="External"/><Relationship Id="rId2" Type="http://schemas.openxmlformats.org/officeDocument/2006/relationships/hyperlink" Target="https://www.linkedin.com/company/bertrandt-a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/imec/" TargetMode="External"/><Relationship Id="rId11" Type="http://schemas.openxmlformats.org/officeDocument/2006/relationships/hyperlink" Target="https://www.linkedin.com/company/hummingbird-aero-llc/" TargetMode="External"/><Relationship Id="rId5" Type="http://schemas.openxmlformats.org/officeDocument/2006/relationships/hyperlink" Target="https://www.linkedin.com/company/pem-motion/" TargetMode="External"/><Relationship Id="rId10" Type="http://schemas.openxmlformats.org/officeDocument/2006/relationships/hyperlink" Target="https://www.linkedin.com/company/flexintl/" TargetMode="External"/><Relationship Id="rId4" Type="http://schemas.openxmlformats.org/officeDocument/2006/relationships/hyperlink" Target="https://www.linkedin.com/company/lilium-aviation-gmbh/" TargetMode="External"/><Relationship Id="rId9" Type="http://schemas.openxmlformats.org/officeDocument/2006/relationships/hyperlink" Target="https://www.linkedin.com/company/borgwarner/" TargetMode="External"/><Relationship Id="rId14" Type="http://schemas.openxmlformats.org/officeDocument/2006/relationships/hyperlink" Target="https://www.linkedin.com/company/axedr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82C68-3DC9-C1B4-703B-38BB769C3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087" y="1298448"/>
            <a:ext cx="8063865" cy="3255264"/>
          </a:xfrm>
        </p:spPr>
        <p:txBody>
          <a:bodyPr>
            <a:normAutofit/>
          </a:bodyPr>
          <a:lstStyle/>
          <a:p>
            <a:r>
              <a:rPr lang="fr-FR" sz="3200" b="1" dirty="0"/>
              <a:t>Emplois Docteurs LAPLACE 2020-2024</a:t>
            </a:r>
            <a:br>
              <a:rPr lang="fr-FR" sz="3200" b="1" dirty="0"/>
            </a:br>
            <a:br>
              <a:rPr lang="fr-FR" sz="3200" b="1" dirty="0"/>
            </a:br>
            <a:endParaRPr lang="fr-FR" sz="32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BE1F03-1DE2-C0B9-4857-C58B7A940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3850358" cy="914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Annuaire :  </a:t>
            </a:r>
            <a:r>
              <a:rPr lang="fr-FR" dirty="0" err="1"/>
              <a:t>Theses.Fr</a:t>
            </a:r>
            <a:endParaRPr lang="fr-FR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Emploi : Source LinkedIn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C487A1-F1D0-885A-68C2-32E38DAD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24FC10-5F0A-0004-60F2-EB9D9AFE1F1C}"/>
              </a:ext>
            </a:extLst>
          </p:cNvPr>
          <p:cNvSpPr txBox="1"/>
          <p:nvPr/>
        </p:nvSpPr>
        <p:spPr>
          <a:xfrm>
            <a:off x="746462" y="1273354"/>
            <a:ext cx="2375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Alain Bamberger</a:t>
            </a:r>
          </a:p>
          <a:p>
            <a:r>
              <a:rPr lang="fr-FR" dirty="0"/>
              <a:t>Document de travail</a:t>
            </a:r>
          </a:p>
          <a:p>
            <a:r>
              <a:rPr lang="fr-FR" dirty="0"/>
              <a:t>14/05/2025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E0BF30-3B06-20CA-984E-8A82B6C7EE60}"/>
              </a:ext>
            </a:extLst>
          </p:cNvPr>
          <p:cNvSpPr txBox="1"/>
          <p:nvPr/>
        </p:nvSpPr>
        <p:spPr>
          <a:xfrm>
            <a:off x="5602782" y="1298448"/>
            <a:ext cx="2658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Journée MEGEP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Doctorants-Industrie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9 juillet 2025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40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B8FC6-294E-2D3D-B206-0F0223BD4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9FA7B-7881-E9ED-D984-1D812ED8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LAPLACE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Profils Académique</a:t>
            </a:r>
            <a:br>
              <a:rPr lang="fr-FR" sz="2400" dirty="0"/>
            </a:br>
            <a:r>
              <a:rPr lang="fr-FR" sz="2000" dirty="0"/>
              <a:t>Universités, Ecoles,…</a:t>
            </a:r>
            <a:br>
              <a:rPr lang="fr-FR" sz="2400" dirty="0"/>
            </a:br>
            <a:br>
              <a:rPr lang="fr-FR" sz="2400" dirty="0"/>
            </a:br>
            <a:endParaRPr lang="fr-FR" sz="16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6ABF0E0-65A3-3F9C-E327-378B931FC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480810"/>
              </p:ext>
            </p:extLst>
          </p:nvPr>
        </p:nvGraphicFramePr>
        <p:xfrm>
          <a:off x="5386702" y="843097"/>
          <a:ext cx="365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94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466006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Pays Employeur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France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Cambodge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Etats-Unis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Liban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BBF0A8-FC78-FE75-958E-63F194A1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39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23DA51-4985-6B96-485A-EFF230B3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00FD9-85D4-E42D-5B91-0D230934E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LinkedIn permet d’avoir une information sur l’emploi de plus de 65% des Docteurs 2020-2024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Il s’agit d’un indicateur en dessous de la moyenne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Ce pourcentage  est meilleur les promotions 2020-2022 : 74%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18% profil académique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56% profil hors académique, majoritairement en entreprise</a:t>
            </a:r>
          </a:p>
          <a:p>
            <a:r>
              <a:rPr lang="fr-FR" dirty="0">
                <a:solidFill>
                  <a:srgbClr val="002060"/>
                </a:solidFill>
              </a:rPr>
              <a:t>LinkedIn permet d’analyser les employeurs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Siège social	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Taille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Secteurs d’activité</a:t>
            </a:r>
          </a:p>
          <a:p>
            <a:r>
              <a:rPr lang="fr-FR" dirty="0">
                <a:solidFill>
                  <a:srgbClr val="002060"/>
                </a:solidFill>
              </a:rPr>
              <a:t>Actualisation annuelle aisée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0E31C9-647B-44A9-A864-A824E8E0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7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35727-153F-093D-C7EE-A22F83FD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81" y="1083337"/>
            <a:ext cx="2947482" cy="4601183"/>
          </a:xfrm>
        </p:spPr>
        <p:txBody>
          <a:bodyPr/>
          <a:lstStyle/>
          <a:p>
            <a:r>
              <a:rPr lang="fr-FR" sz="3200" dirty="0"/>
              <a:t>Docteurs LAPLACE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r>
              <a:rPr lang="fr-FR" sz="2400" dirty="0"/>
              <a:t>Annuaire</a:t>
            </a:r>
            <a:br>
              <a:rPr lang="fr-FR" dirty="0"/>
            </a:br>
            <a:r>
              <a:rPr lang="fr-FR" sz="2400" dirty="0"/>
              <a:t>Liens vers </a:t>
            </a:r>
            <a:r>
              <a:rPr lang="fr-FR" sz="2400" dirty="0" err="1"/>
              <a:t>Theses.Fr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7A1C5-BB0C-4A62-0544-A7531E43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0" name="Espace réservé du contenu 9">
            <a:extLst>
              <a:ext uri="{FF2B5EF4-FFF2-40B4-BE49-F238E27FC236}">
                <a16:creationId xmlns:a16="http://schemas.microsoft.com/office/drawing/2014/main" id="{4E94E4EC-6447-229A-6598-A0C86201BE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113208"/>
              </p:ext>
            </p:extLst>
          </p:nvPr>
        </p:nvGraphicFramePr>
        <p:xfrm>
          <a:off x="4944794" y="891736"/>
          <a:ext cx="312302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258">
                  <a:extLst>
                    <a:ext uri="{9D8B030D-6E8A-4147-A177-3AD203B41FA5}">
                      <a16:colId xmlns:a16="http://schemas.microsoft.com/office/drawing/2014/main" val="2456393964"/>
                    </a:ext>
                  </a:extLst>
                </a:gridCol>
                <a:gridCol w="1406770">
                  <a:extLst>
                    <a:ext uri="{9D8B030D-6E8A-4147-A177-3AD203B41FA5}">
                      <a16:colId xmlns:a16="http://schemas.microsoft.com/office/drawing/2014/main" val="3537664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Liens </a:t>
                      </a:r>
                      <a:r>
                        <a:rPr lang="fr-FR" dirty="0" err="1"/>
                        <a:t>theses.Fr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Thèses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403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8595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2021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8720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2022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2259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2023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1628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2024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0423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2060"/>
                          </a:solidFill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2020-2024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7149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05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AD43F-C5E2-62B4-FD25-68625F9B4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CEABB-C2CA-87E1-5295-E7BF956F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/>
              <a:t>Docteurs LAPLACE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br>
              <a:rPr lang="fr-FR" dirty="0"/>
            </a:br>
            <a:r>
              <a:rPr lang="fr-FR" sz="2400" dirty="0"/>
              <a:t>Profils LinkedIn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F5FD456-6ABE-D88B-5957-F7A78FD1F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335659"/>
              </p:ext>
            </p:extLst>
          </p:nvPr>
        </p:nvGraphicFramePr>
        <p:xfrm>
          <a:off x="5181601" y="815585"/>
          <a:ext cx="4896254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812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404163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1062279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Hors 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actualisé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LinkedIn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6E3145E-03EB-EE45-AA25-674261BF520C}"/>
              </a:ext>
            </a:extLst>
          </p:cNvPr>
          <p:cNvSpPr txBox="1"/>
          <p:nvPr/>
        </p:nvSpPr>
        <p:spPr>
          <a:xfrm>
            <a:off x="5181599" y="3424428"/>
            <a:ext cx="489625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65 %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17 % profil académique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48 % profil hors académique, majoritairement en entreprise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6E76F-B4EE-E1A1-8777-D2555040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7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86A49-5294-FDA2-AFBD-8459A8991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3AD15-5740-A5E5-1537-22798B8D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LAPLACE</a:t>
            </a:r>
            <a:br>
              <a:rPr lang="fr-FR" dirty="0"/>
            </a:br>
            <a:r>
              <a:rPr lang="fr-FR" sz="2800" dirty="0"/>
              <a:t>2020-2022</a:t>
            </a:r>
            <a:br>
              <a:rPr lang="fr-FR" sz="2800" dirty="0"/>
            </a:br>
            <a:r>
              <a:rPr lang="fr-FR" sz="2800" dirty="0"/>
              <a:t>2023-2024</a:t>
            </a: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E08D8D5-46A8-606F-0DB8-472EBADB3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803608"/>
              </p:ext>
            </p:extLst>
          </p:nvPr>
        </p:nvGraphicFramePr>
        <p:xfrm>
          <a:off x="3993931" y="1204468"/>
          <a:ext cx="671611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07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4172897216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925992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2020-2022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Hors 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actualisé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24548CE-D42F-AACD-7B89-663D549E396E}"/>
              </a:ext>
            </a:extLst>
          </p:cNvPr>
          <p:cNvSpPr txBox="1"/>
          <p:nvPr/>
        </p:nvSpPr>
        <p:spPr>
          <a:xfrm>
            <a:off x="4427034" y="4046482"/>
            <a:ext cx="627842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Docteurs qui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2020-2022: 75 %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2023-2024 : 49%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EEAB7A-8E6F-EEF2-E46A-C24937093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6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E785D-6279-1E66-E9D9-7656A6E03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89F464-AE2E-AC0B-46DD-AD0CC38A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LAPLACE</a:t>
            </a:r>
            <a:br>
              <a:rPr lang="fr-FR" dirty="0"/>
            </a:br>
            <a:r>
              <a:rPr lang="fr-FR" sz="2800" dirty="0"/>
              <a:t>2020-2024</a:t>
            </a:r>
            <a:br>
              <a:rPr lang="fr-FR" sz="2800" dirty="0"/>
            </a:br>
            <a:r>
              <a:rPr lang="fr-FR" sz="2800" dirty="0"/>
              <a:t>En entreprise</a:t>
            </a:r>
            <a:br>
              <a:rPr lang="fr-FR" sz="2800" dirty="0"/>
            </a:br>
            <a:r>
              <a:rPr lang="fr-FR" sz="2000" b="1" dirty="0"/>
              <a:t>Répartition par taille</a:t>
            </a:r>
            <a:br>
              <a:rPr lang="fr-FR" sz="2800" dirty="0"/>
            </a:b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21EBC1B-1780-6531-D0B3-02E37B02E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868007"/>
              </p:ext>
            </p:extLst>
          </p:nvPr>
        </p:nvGraphicFramePr>
        <p:xfrm>
          <a:off x="5204298" y="1536432"/>
          <a:ext cx="4445540" cy="155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25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929808080"/>
                    </a:ext>
                  </a:extLst>
                </a:gridCol>
              </a:tblGrid>
              <a:tr h="38571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Grandes Entreprises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PME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</a:tbl>
          </a:graphicData>
        </a:graphic>
      </p:graphicFrame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BC2CB5-2E08-8BE7-11E1-AA2BF496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025BAF-82E6-8490-255E-5318E53DFEEB}"/>
              </a:ext>
            </a:extLst>
          </p:cNvPr>
          <p:cNvSpPr txBox="1"/>
          <p:nvPr/>
        </p:nvSpPr>
        <p:spPr>
          <a:xfrm>
            <a:off x="6096000" y="3577992"/>
            <a:ext cx="23257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Importance des PME</a:t>
            </a:r>
          </a:p>
        </p:txBody>
      </p:sp>
    </p:spTree>
    <p:extLst>
      <p:ext uri="{BB962C8B-B14F-4D97-AF65-F5344CB8AC3E}">
        <p14:creationId xmlns:p14="http://schemas.microsoft.com/office/powerpoint/2010/main" val="91868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FD5EA-0C28-EE59-9FF2-085B179CB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2A0D8-2F34-BB45-29A0-AE6145AB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1" y="1123837"/>
            <a:ext cx="3323064" cy="4601183"/>
          </a:xfrm>
        </p:spPr>
        <p:txBody>
          <a:bodyPr/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LAPLACE</a:t>
            </a:r>
            <a:br>
              <a:rPr lang="fr-FR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Secteurs d’activité</a:t>
            </a:r>
            <a:br>
              <a:rPr lang="fr-FR" sz="2400" dirty="0"/>
            </a:br>
            <a:r>
              <a:rPr lang="fr-FR" sz="2000" dirty="0"/>
              <a:t>(Classification LinkedIn)</a:t>
            </a:r>
            <a:br>
              <a:rPr lang="fr-FR" sz="2000" dirty="0"/>
            </a:br>
            <a:r>
              <a:rPr lang="fr-FR" sz="2000" dirty="0"/>
              <a:t>Classés par nombre de Docteurs</a:t>
            </a:r>
            <a:br>
              <a:rPr lang="fr-FR" sz="2400" dirty="0"/>
            </a:br>
            <a:br>
              <a:rPr lang="fr-FR" sz="2000" dirty="0"/>
            </a:br>
            <a:br>
              <a:rPr lang="fr-FR" sz="2800" dirty="0"/>
            </a:br>
            <a:endParaRPr lang="fr-FR" sz="280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6807F0-733A-AA7A-E694-AC7FB5CE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1AD92ED9-3799-66AF-5894-F1E1F5DE2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835008"/>
              </p:ext>
            </p:extLst>
          </p:nvPr>
        </p:nvGraphicFramePr>
        <p:xfrm>
          <a:off x="3756075" y="1320784"/>
          <a:ext cx="6773594" cy="28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4485">
                  <a:extLst>
                    <a:ext uri="{9D8B030D-6E8A-4147-A177-3AD203B41FA5}">
                      <a16:colId xmlns:a16="http://schemas.microsoft.com/office/drawing/2014/main" val="1008186794"/>
                    </a:ext>
                  </a:extLst>
                </a:gridCol>
                <a:gridCol w="1049109">
                  <a:extLst>
                    <a:ext uri="{9D8B030D-6E8A-4147-A177-3AD203B41FA5}">
                      <a16:colId xmlns:a16="http://schemas.microsoft.com/office/drawing/2014/main" val="3559550812"/>
                    </a:ext>
                  </a:extLst>
                </a:gridCol>
              </a:tblGrid>
              <a:tr h="28938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Secteurs d’activité (Avec plus d’un docteur)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2837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composants pour l’industrie aéronautique et aérospatiale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1523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de recherche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705439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pour l’aérospatiale et la défense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485820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d’ingénierie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443224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et conseil en informatique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017624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machines d’automatisation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734217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machines industrielles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757326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semi-conducteurs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806627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Développement de logiciels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3911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1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EBA86-F0A4-5471-FEA5-D8C9F683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LAPLACE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Siège social France</a:t>
            </a:r>
            <a:br>
              <a:rPr lang="fr-FR" sz="2400" dirty="0"/>
            </a:br>
            <a:br>
              <a:rPr lang="fr-FR" sz="2400" dirty="0"/>
            </a:br>
            <a:r>
              <a:rPr lang="fr-FR" sz="1800" dirty="0"/>
              <a:t>Diapo suivante</a:t>
            </a:r>
            <a:br>
              <a:rPr lang="fr-FR" sz="1800" dirty="0"/>
            </a:br>
            <a:r>
              <a:rPr lang="fr-FR" sz="1800" dirty="0"/>
              <a:t>Siège social Occitanie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EF3BA88-6CFA-9A22-4C00-273A9487C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754022"/>
              </p:ext>
            </p:extLst>
          </p:nvPr>
        </p:nvGraphicFramePr>
        <p:xfrm>
          <a:off x="4719711" y="793246"/>
          <a:ext cx="4087066" cy="4345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147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146919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Safran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Airbus Defence and Space 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Schneider Electric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Expleo Group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Akkodis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Aurora Sterilisation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Capgemini Engineering 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CEA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919870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CEA-List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480683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CTS Consulting &amp; Technical Support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638186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Exotrail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682354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Inria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8962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Lab Crigen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1204791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Mitsubishi Electric R&amp;D Centre Europe - France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0767318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ONERA - The French Aerospace Lab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154729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Sakowin Green Energy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342258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Schneider Electric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591154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Thales Alenia Space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4781201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TotalEnergies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4996538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Valeo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4392095"/>
                  </a:ext>
                </a:extLst>
              </a:tr>
              <a:tr h="141000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Verso Energy</a:t>
                      </a:r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99344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F96D9F-8A55-7207-314B-F8DD99336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9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9AAB9-0E44-01BF-F50A-C3A9543C1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E6B01-E4ED-A30B-E210-C47617AE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LAPLACE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Occitanie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DAF995C-0B7B-C2A9-C865-F1C2649DCC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946292"/>
              </p:ext>
            </p:extLst>
          </p:nvPr>
        </p:nvGraphicFramePr>
        <p:xfrm>
          <a:off x="5198012" y="1377055"/>
          <a:ext cx="4516131" cy="186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807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267324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Airbus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Deeper Pulse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H2PULSE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IRT AESE - Saint Exupéry 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Aeroconseil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Beyond Aero 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Rigal Engineering &amp; Research Consulting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62F662-1A97-CF5A-5A99-FC168642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6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978CF-C32B-E91B-6530-4B3FC248B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52EDC-C68B-56DC-5EBF-E4B1B44C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LAPLACE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Hors de France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F505AC-D6DD-5BE5-CF3B-68B29B89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C10E99D9-0A6F-FD42-777C-3F88D8195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587967"/>
              </p:ext>
            </p:extLst>
          </p:nvPr>
        </p:nvGraphicFramePr>
        <p:xfrm>
          <a:off x="4114800" y="796388"/>
          <a:ext cx="6330462" cy="324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4209">
                  <a:extLst>
                    <a:ext uri="{9D8B030D-6E8A-4147-A177-3AD203B41FA5}">
                      <a16:colId xmlns:a16="http://schemas.microsoft.com/office/drawing/2014/main" val="2589165477"/>
                    </a:ext>
                  </a:extLst>
                </a:gridCol>
                <a:gridCol w="2546253">
                  <a:extLst>
                    <a:ext uri="{9D8B030D-6E8A-4147-A177-3AD203B41FA5}">
                      <a16:colId xmlns:a16="http://schemas.microsoft.com/office/drawing/2014/main" val="1443796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Entreprise + Lien page LinkedIn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Siège social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733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Bertrandt Group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Allemagne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54832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ERC System 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Allemagne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9316355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Lilium 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Allemagne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6793472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PEM Motion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Allemagne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821087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imec 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Belgique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5586298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Nidec Global Appliance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Brésil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6054257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RQEI - Réseau québécois sur l'énergie intelligente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Canada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4419211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BorgWarner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Etats-Unis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41135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Flex 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Etats-Unis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6843698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Hummingbird Aero LLC</a:t>
                      </a:r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Etats-Unis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9195636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AVOCarbon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Luxembourg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39146"/>
                  </a:ext>
                </a:extLst>
              </a:tr>
              <a:tr h="15989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NXP Semiconductors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Pays-Bas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830791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aXedras</a:t>
                      </a:r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Suisse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8322424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Bertrandt Group</a:t>
                      </a:r>
                      <a:endParaRPr lang="fr-FR" sz="1400" b="0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Allemagne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2857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791926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823</TotalTime>
  <Words>610</Words>
  <Application>Microsoft Macintosh PowerPoint</Application>
  <PresentationFormat>Grand écran</PresentationFormat>
  <Paragraphs>240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-webkit-standard</vt:lpstr>
      <vt:lpstr>Aptos</vt:lpstr>
      <vt:lpstr>Aptos Narrow</vt:lpstr>
      <vt:lpstr>Arial</vt:lpstr>
      <vt:lpstr>Corbel</vt:lpstr>
      <vt:lpstr>Wingdings 2</vt:lpstr>
      <vt:lpstr>Cadre</vt:lpstr>
      <vt:lpstr>Emplois Docteurs LAPLACE 2020-2024  </vt:lpstr>
      <vt:lpstr>Docteurs LAPLACE 2020-2024 Annuaire Liens vers Theses.Fr </vt:lpstr>
      <vt:lpstr>Docteurs LAPLACE 2020-2024  Profils LinkedIn  </vt:lpstr>
      <vt:lpstr>Docteurs LAPLACE 2020-2022 2023-2024 </vt:lpstr>
      <vt:lpstr>Docteurs LAPLACE 2020-2024 En entreprise Répartition par taille  </vt:lpstr>
      <vt:lpstr>Docteurs LAPLACE 2020-2024 en Entreprise   Secteurs d’activité (Classification LinkedIn) Classés par nombre de Docteurs   </vt:lpstr>
      <vt:lpstr>Docteurs LAPLACE 2020-2024 en Entreprise   Siège social France  Diapo suivante Siège social Occitanie</vt:lpstr>
      <vt:lpstr>Docteurs LAPLACE 2020-2024 en Entreprise   Siège social Occitanie    </vt:lpstr>
      <vt:lpstr>Docteurs LAPLACE 2020-2024 en Entreprise   Siège social Hors de France    </vt:lpstr>
      <vt:lpstr>Docteurs LAPLACE 2020-2024  Profils Académique Universités, Ecoles,… 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Bamberger</dc:creator>
  <cp:lastModifiedBy>Alain Bamberger</cp:lastModifiedBy>
  <cp:revision>14</cp:revision>
  <dcterms:created xsi:type="dcterms:W3CDTF">2025-02-05T11:13:55Z</dcterms:created>
  <dcterms:modified xsi:type="dcterms:W3CDTF">2025-05-20T04:32:20Z</dcterms:modified>
</cp:coreProperties>
</file>