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5"/>
  </p:notesMasterIdLst>
  <p:sldIdLst>
    <p:sldId id="256" r:id="rId2"/>
    <p:sldId id="269" r:id="rId3"/>
    <p:sldId id="268" r:id="rId4"/>
    <p:sldId id="260" r:id="rId5"/>
    <p:sldId id="257" r:id="rId6"/>
    <p:sldId id="258" r:id="rId7"/>
    <p:sldId id="286" r:id="rId8"/>
    <p:sldId id="272" r:id="rId9"/>
    <p:sldId id="273" r:id="rId10"/>
    <p:sldId id="275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8" r:id="rId23"/>
    <p:sldId id="287" r:id="rId24"/>
  </p:sldIdLst>
  <p:sldSz cx="12192000" cy="6858000"/>
  <p:notesSz cx="6858000" cy="9144000"/>
  <p:custShowLst>
    <p:custShow name="Diaporama personnalisé 1" id="0">
      <p:sldLst>
        <p:sld r:id="rId8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/>
    <p:restoredTop sz="94605"/>
  </p:normalViewPr>
  <p:slideViewPr>
    <p:cSldViewPr snapToGrid="0">
      <p:cViewPr varScale="1">
        <p:scale>
          <a:sx n="145" d="100"/>
          <a:sy n="145" d="100"/>
        </p:scale>
        <p:origin x="19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/>
              <a:t>Profils</a:t>
            </a:r>
            <a:r>
              <a:rPr lang="en-US" b="1" baseline="0" dirty="0"/>
              <a:t> </a:t>
            </a:r>
            <a:r>
              <a:rPr lang="en-US" b="1" baseline="0" dirty="0" err="1"/>
              <a:t>Acoustique</a:t>
            </a:r>
            <a:r>
              <a:rPr lang="en-US" b="1" baseline="0" dirty="0"/>
              <a:t> par </a:t>
            </a:r>
            <a:r>
              <a:rPr lang="en-US" b="1" baseline="0" dirty="0" err="1"/>
              <a:t>régions</a:t>
            </a:r>
            <a:r>
              <a:rPr lang="en-US" b="1" baseline="0" dirty="0"/>
              <a:t> des </a:t>
            </a:r>
            <a:r>
              <a:rPr lang="en-US" b="1" baseline="0" dirty="0" err="1"/>
              <a:t>établissements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Profils Acoustique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Feuil1!$A$2:$A$13</c:f>
              <c:strCache>
                <c:ptCount val="12"/>
                <c:pt idx="0">
                  <c:v>Auvergne-Rhône-Alpes</c:v>
                </c:pt>
                <c:pt idx="1">
                  <c:v>Bourgogne-Franche-Comté</c:v>
                </c:pt>
                <c:pt idx="2">
                  <c:v>Bretagne​</c:v>
                </c:pt>
                <c:pt idx="3">
                  <c:v>Centre-Val de Loire</c:v>
                </c:pt>
                <c:pt idx="4">
                  <c:v>Grand Est</c:v>
                </c:pt>
                <c:pt idx="5">
                  <c:v>Hauts-de-France​</c:v>
                </c:pt>
                <c:pt idx="6">
                  <c:v>Île-de-France​</c:v>
                </c:pt>
                <c:pt idx="7">
                  <c:v>Normandie</c:v>
                </c:pt>
                <c:pt idx="8">
                  <c:v>Nouvelle-Aquitaine</c:v>
                </c:pt>
                <c:pt idx="9">
                  <c:v>Occtanie</c:v>
                </c:pt>
                <c:pt idx="10">
                  <c:v>Pays de la Loire</c:v>
                </c:pt>
                <c:pt idx="11">
                  <c:v>Région Sud</c:v>
                </c:pt>
              </c:strCache>
            </c:strRef>
          </c:cat>
          <c:val>
            <c:numRef>
              <c:f>Feuil1!$B$2:$B$13</c:f>
              <c:numCache>
                <c:formatCode>General</c:formatCode>
                <c:ptCount val="12"/>
                <c:pt idx="0">
                  <c:v>1233</c:v>
                </c:pt>
                <c:pt idx="1">
                  <c:v>133</c:v>
                </c:pt>
                <c:pt idx="2">
                  <c:v>187</c:v>
                </c:pt>
                <c:pt idx="3">
                  <c:v>75</c:v>
                </c:pt>
                <c:pt idx="4">
                  <c:v>92</c:v>
                </c:pt>
                <c:pt idx="5">
                  <c:v>628</c:v>
                </c:pt>
                <c:pt idx="6">
                  <c:v>1634</c:v>
                </c:pt>
                <c:pt idx="7">
                  <c:v>107</c:v>
                </c:pt>
                <c:pt idx="8">
                  <c:v>339</c:v>
                </c:pt>
                <c:pt idx="9">
                  <c:v>386</c:v>
                </c:pt>
                <c:pt idx="10">
                  <c:v>1624</c:v>
                </c:pt>
                <c:pt idx="11">
                  <c:v>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3B-3F48-B4AF-DB4AA1E269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9259872"/>
        <c:axId val="1159479568"/>
      </c:barChart>
      <c:catAx>
        <c:axId val="115925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59479568"/>
        <c:crosses val="autoZero"/>
        <c:auto val="1"/>
        <c:lblAlgn val="ctr"/>
        <c:lblOffset val="100"/>
        <c:noMultiLvlLbl val="0"/>
      </c:catAx>
      <c:valAx>
        <c:axId val="115947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out"/>
        <c:tickLblPos val="nextTo"/>
        <c:spPr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59259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A89BA-F631-F441-93DF-0B4FC47DB6D8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5A66D-A068-DE46-8383-46EAF006C0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64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5A66D-A068-DE46-8383-46EAF006C0C3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625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2F144-B6C9-5F4D-94E0-80AF6B487A7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767B-181D-EC43-977C-F3F30751CF1A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8B1EA-5751-634D-A4D9-DBE6ABEE476F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5EF1A-BE2F-2D4F-AEE8-195E1F8AB8D5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47C5-A273-974A-9232-C36AE88A2090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95912-4889-B64C-AED4-253974207408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C7CE-0997-9246-9B12-D57736A59E3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8A8F-0143-4748-8934-CFF264792A1B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7425-9DDD-7644-A7F3-ABF500C396C9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D28D-86BA-B345-B087-5F80B3488D1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1F6C7-BABF-8F43-A159-7B2AC97886D8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1109FB-DE74-5542-B25A-7C08C6473F9B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sirem/people/?facetFieldOfStudy=100899" TargetMode="External"/><Relationship Id="rId3" Type="http://schemas.openxmlformats.org/officeDocument/2006/relationships/hyperlink" Target="https://www.linkedin.com/school/universit%C3%A9-de-bourgogne/people/?facetFieldOfStudy=100899" TargetMode="External"/><Relationship Id="rId7" Type="http://schemas.openxmlformats.org/officeDocument/2006/relationships/hyperlink" Target="https://www.linkedin.com/school/institut-agro-dijon/people/?facetFieldOfStudy=100899" TargetMode="External"/><Relationship Id="rId2" Type="http://schemas.openxmlformats.org/officeDocument/2006/relationships/hyperlink" Target="https://www.linkedin.com/school/universite-de-franche-comt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cole-nationale-sup%C3%A9rieure-de-m%C3%A9canique-et-des-microtechniques/people/?facetFieldOfStudy=100899" TargetMode="External"/><Relationship Id="rId5" Type="http://schemas.openxmlformats.org/officeDocument/2006/relationships/hyperlink" Target="https://www.linkedin.com/school/isat/people/?facetFieldOfStudy=100899" TargetMode="External"/><Relationship Id="rId4" Type="http://schemas.openxmlformats.org/officeDocument/2006/relationships/hyperlink" Target="https://www.linkedin.com/school/universite-de-technologie-de-belfort-montbeliard/people/?facetFieldOfStudy=100899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ni-brest/people/?facetFieldOfStudy=100899" TargetMode="External"/><Relationship Id="rId3" Type="http://schemas.openxmlformats.org/officeDocument/2006/relationships/hyperlink" Target="https://www.linkedin.com/school/ubo/people/?facetFieldOfStudy=100899" TargetMode="External"/><Relationship Id="rId7" Type="http://schemas.openxmlformats.org/officeDocument/2006/relationships/hyperlink" Target="https://www.linkedin.com/school/insa-rennes/people/?facetFieldOfStudy=100899" TargetMode="External"/><Relationship Id="rId2" Type="http://schemas.openxmlformats.org/officeDocument/2006/relationships/hyperlink" Target="https://www.linkedin.com/school/rennesuniv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nsta-bretagne/people/?facetFieldOfStudy=100899" TargetMode="External"/><Relationship Id="rId11" Type="http://schemas.openxmlformats.org/officeDocument/2006/relationships/hyperlink" Target="https://www.linkedin.com/school/institut-agro-rennes-angers/people/?facetFieldOfStudy=100899" TargetMode="External"/><Relationship Id="rId5" Type="http://schemas.openxmlformats.org/officeDocument/2006/relationships/hyperlink" Target="https://www.linkedin.com/school/ecole-navale/people/?facetFieldOfStudy=100899" TargetMode="External"/><Relationship Id="rId10" Type="http://schemas.openxmlformats.org/officeDocument/2006/relationships/hyperlink" Target="https://www.linkedin.com/school/ensibs/people/?facetFieldOfStudy=100899" TargetMode="External"/><Relationship Id="rId4" Type="http://schemas.openxmlformats.org/officeDocument/2006/relationships/hyperlink" Target="https://www.linkedin.com/school/universite-bretagne-sud/people/?facetFieldOfStudy=100899" TargetMode="External"/><Relationship Id="rId9" Type="http://schemas.openxmlformats.org/officeDocument/2006/relationships/hyperlink" Target="https://www.linkedin.com/school/ecole-nationale-sup-rieure-de-chimie-de-rennes/people/?facetFieldOfStudy=100899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universite-orleans/people/?facetFieldOfStudy=100899" TargetMode="External"/><Relationship Id="rId2" Type="http://schemas.openxmlformats.org/officeDocument/2006/relationships/hyperlink" Target="https://www.linkedin.com/school/universite-de-tours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polytech-tours/people/?facetFieldOfStudy=100899" TargetMode="External"/><Relationship Id="rId5" Type="http://schemas.openxmlformats.org/officeDocument/2006/relationships/hyperlink" Target="https://www.linkedin.com/school/polytech-orleans/people/?facetFieldOfStudy=100899" TargetMode="External"/><Relationship Id="rId4" Type="http://schemas.openxmlformats.org/officeDocument/2006/relationships/hyperlink" Target="https://www.linkedin.com/school/insacvl/people/?facetFieldOfStudy=100899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institut-national-des-sciences-appliqu%C3%A9es-de-strasbourg/people/?facetFieldOfStudy=100899" TargetMode="External"/><Relationship Id="rId13" Type="http://schemas.openxmlformats.org/officeDocument/2006/relationships/hyperlink" Target="https://www.linkedin.com/school/ecole-nationale-sup%C3%A9rieure-en-g%C3%A9nie-des-syst%C3%A8mes-et-de-l'innovation-ensgsi-/people/?facetFieldOfStudy=100899" TargetMode="External"/><Relationship Id="rId18" Type="http://schemas.openxmlformats.org/officeDocument/2006/relationships/hyperlink" Target="https://www.linkedin.com/school/ecole-nationale-sup%C3%A9rieure-de-chimie-de-mulhouse/people/?facetFieldOfStudy=100899" TargetMode="External"/><Relationship Id="rId3" Type="http://schemas.openxmlformats.org/officeDocument/2006/relationships/hyperlink" Target="https://www.linkedin.com/school/universit-de-lorraine/people/?facetFieldOfStudy=100899" TargetMode="External"/><Relationship Id="rId21" Type="http://schemas.openxmlformats.org/officeDocument/2006/relationships/hyperlink" Target="https://www.linkedin.com/school/enstib/people/?facetFieldOfStudy=100899" TargetMode="External"/><Relationship Id="rId7" Type="http://schemas.openxmlformats.org/officeDocument/2006/relationships/hyperlink" Target="https://www.linkedin.com/school/t%C3%A9l%C3%A9com-physique-strasbourg/people/?facetFieldOfStudy=100899" TargetMode="External"/><Relationship Id="rId12" Type="http://schemas.openxmlformats.org/officeDocument/2006/relationships/hyperlink" Target="https://www.linkedin.com/school/ensem-energie-nancy/people/?facetFieldOfStudy=100899" TargetMode="External"/><Relationship Id="rId17" Type="http://schemas.openxmlformats.org/officeDocument/2006/relationships/hyperlink" Target="https://www.linkedin.com/school/ensisa/people/?facetFieldOfStudy=100899" TargetMode="External"/><Relationship Id="rId2" Type="http://schemas.openxmlformats.org/officeDocument/2006/relationships/hyperlink" Target="https://www.linkedin.com/school/universit%C3%A9-de-strasbourg/people/?facetFieldOfStudy=100899" TargetMode="External"/><Relationship Id="rId16" Type="http://schemas.openxmlformats.org/officeDocument/2006/relationships/hyperlink" Target="https://www.linkedin.com/school/ensaia---ecole-nationale-sup%C3%A9rieure-d'agronomie-et-des-industries-alimentaires/people/?facetFieldOfStudy=100899" TargetMode="External"/><Relationship Id="rId20" Type="http://schemas.openxmlformats.org/officeDocument/2006/relationships/hyperlink" Target="https://www.linkedin.com/school/ensic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cole-nationale-sup%C3%A9rieure-des-mines-de-nancy/people/?facetFieldOfStudy=100899" TargetMode="External"/><Relationship Id="rId11" Type="http://schemas.openxmlformats.org/officeDocument/2006/relationships/hyperlink" Target="https://www.linkedin.com/school/telecom-nancy/people/?facetFieldOfStudy=100899" TargetMode="External"/><Relationship Id="rId5" Type="http://schemas.openxmlformats.org/officeDocument/2006/relationships/hyperlink" Target="https://www.linkedin.com/school/universit-de-technologie-de-troyes/people/?facetFieldOfStudy=100899" TargetMode="External"/><Relationship Id="rId15" Type="http://schemas.openxmlformats.org/officeDocument/2006/relationships/hyperlink" Target="https://www.linkedin.com/school/ecole-europ%C3%A9enne-d'ing%C3%A9nieurs-en-g%C3%A9nie-des-mat%C3%A9riaux/people/?facetFieldOfStudy=100899" TargetMode="External"/><Relationship Id="rId10" Type="http://schemas.openxmlformats.org/officeDocument/2006/relationships/hyperlink" Target="https://www.linkedin.com/school/polytechnancy/people/?facetFieldOfStudy=100899" TargetMode="External"/><Relationship Id="rId19" Type="http://schemas.openxmlformats.org/officeDocument/2006/relationships/hyperlink" Target="https://www.linkedin.com/school/ensg-geologie/people/?facetFieldOfStudy=100899" TargetMode="External"/><Relationship Id="rId4" Type="http://schemas.openxmlformats.org/officeDocument/2006/relationships/hyperlink" Target="https://www.linkedin.com/school/universite-de-reims-champagne-ardenne/people/?facetFieldOfStudy=100899" TargetMode="External"/><Relationship Id="rId9" Type="http://schemas.openxmlformats.org/officeDocument/2006/relationships/hyperlink" Target="https://www.linkedin.com/school/ecole-nationale-d'ing%C3%A9nieurs-de-metz/people/?facetFieldOfStudy=100899" TargetMode="External"/><Relationship Id="rId14" Type="http://schemas.openxmlformats.org/officeDocument/2006/relationships/hyperlink" Target="https://www.linkedin.com/school/ecpm-ecole-europ%C3%A9enne-de-chimie-polym%C3%A8res-et-mat%C3%A9riaux-de-strasbourg/people/?facetFieldOfStudy=100899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centralelille/people/?facetFieldOfStudy=100899" TargetMode="External"/><Relationship Id="rId13" Type="http://schemas.openxmlformats.org/officeDocument/2006/relationships/hyperlink" Target="https://www.linkedin.com/school/ensait/people/?facetFieldOfStudy=100899" TargetMode="External"/><Relationship Id="rId3" Type="http://schemas.openxmlformats.org/officeDocument/2006/relationships/hyperlink" Target="https://www.linkedin.com/school/universite-de-lille/people/?facetFieldOfStudy=100899" TargetMode="External"/><Relationship Id="rId7" Type="http://schemas.openxmlformats.org/officeDocument/2006/relationships/hyperlink" Target="https://www.linkedin.com/school/ulco-univ/people/?facetFieldOfStudy=100899" TargetMode="External"/><Relationship Id="rId12" Type="http://schemas.openxmlformats.org/officeDocument/2006/relationships/hyperlink" Target="https://www.linkedin.com/school/polytechlille/people/?facetFieldOfStudy=100899" TargetMode="External"/><Relationship Id="rId2" Type="http://schemas.openxmlformats.org/officeDocument/2006/relationships/hyperlink" Target="https://www.linkedin.com/school/universit-de-technologie-de-compi-gne/people/?facetFieldOfStudy=100899" TargetMode="External"/><Relationship Id="rId16" Type="http://schemas.openxmlformats.org/officeDocument/2006/relationships/hyperlink" Target="https://www.linkedin.com/school/imt-nord-europ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pjv-univ/people/?facetFieldOfStudy=100899" TargetMode="External"/><Relationship Id="rId11" Type="http://schemas.openxmlformats.org/officeDocument/2006/relationships/hyperlink" Target="https://www.linkedin.com/school/isen-lille/people/?facetFieldOfStudy=100899" TargetMode="External"/><Relationship Id="rId5" Type="http://schemas.openxmlformats.org/officeDocument/2006/relationships/hyperlink" Target="https://www.linkedin.com/school/universite-dartois/people/?facetFieldOfStudy=100899" TargetMode="External"/><Relationship Id="rId15" Type="http://schemas.openxmlformats.org/officeDocument/2006/relationships/hyperlink" Target="https://www.linkedin.com/school/enscl/people/?facetFieldOfStudy=100899" TargetMode="External"/><Relationship Id="rId10" Type="http://schemas.openxmlformats.org/officeDocument/2006/relationships/hyperlink" Target="https://www.linkedin.com/school/ensapl/people/?facetFieldOfStudy=100899" TargetMode="External"/><Relationship Id="rId4" Type="http://schemas.openxmlformats.org/officeDocument/2006/relationships/hyperlink" Target="https://www.linkedin.com/school/uphf/people/?facetFieldOfStudy=100899" TargetMode="External"/><Relationship Id="rId9" Type="http://schemas.openxmlformats.org/officeDocument/2006/relationships/hyperlink" Target="https://www.linkedin.com/school/insa-hautsdefrance/people/?facetFieldOfStudy=100899" TargetMode="External"/><Relationship Id="rId14" Type="http://schemas.openxmlformats.org/officeDocument/2006/relationships/hyperlink" Target="https://www.linkedin.com/school/escom-chimie-compiegne/people/?facetFieldOfStudy=100899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cycergyparisuniversit-/people/?facetFieldOfStudy=100899" TargetMode="External"/><Relationship Id="rId13" Type="http://schemas.openxmlformats.org/officeDocument/2006/relationships/hyperlink" Target="https://www.linkedin.com/school/universit%C3%A9-sorbonne-paris-nord/people/?facetFieldOfStudy=100899" TargetMode="External"/><Relationship Id="rId3" Type="http://schemas.openxmlformats.org/officeDocument/2006/relationships/hyperlink" Target="https://www.linkedin.com/school/sorbonne-universite/people/?facetFieldOfStudy=100899" TargetMode="External"/><Relationship Id="rId7" Type="http://schemas.openxmlformats.org/officeDocument/2006/relationships/hyperlink" Target="https://www.linkedin.com/school/upecofficiel/people/?facetFieldOfStudy=100899" TargetMode="External"/><Relationship Id="rId12" Type="http://schemas.openxmlformats.org/officeDocument/2006/relationships/hyperlink" Target="https://www.linkedin.com/school/universit%C3%A9-psl/people/?facetFieldOfStudy=100899" TargetMode="External"/><Relationship Id="rId2" Type="http://schemas.openxmlformats.org/officeDocument/2006/relationships/hyperlink" Target="https://www.linkedin.com/school/universite-pierre-et-marie-curi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%C3%A9-paris-saclay/people/?facetFieldOfStudy=100899" TargetMode="External"/><Relationship Id="rId11" Type="http://schemas.openxmlformats.org/officeDocument/2006/relationships/hyperlink" Target="https://www.linkedin.com/school/universit%C3%A9-gustave-eiffel/people/?facetFieldOfStudy=100899" TargetMode="External"/><Relationship Id="rId5" Type="http://schemas.openxmlformats.org/officeDocument/2006/relationships/hyperlink" Target="https://www.linkedin.com/school/universit-paris-sud/people/?facetFieldOfStudy=100899" TargetMode="External"/><Relationship Id="rId10" Type="http://schemas.openxmlformats.org/officeDocument/2006/relationships/hyperlink" Target="https://www.linkedin.com/school/univevry/people/?facetFieldOfStudy=100899" TargetMode="External"/><Relationship Id="rId4" Type="http://schemas.openxmlformats.org/officeDocument/2006/relationships/hyperlink" Target="https://www.linkedin.com/school/universit%C3%A9-paris-cit%C3%A9/people/?facetFieldOfStudy=100899" TargetMode="External"/><Relationship Id="rId9" Type="http://schemas.openxmlformats.org/officeDocument/2006/relationships/hyperlink" Target="https://www.linkedin.com/school/universit-de-versailles-st--quentin-en-yvelines/people/?facetFieldOfStudy=100899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nsta-paris/people/?facetFieldOfStudy=100899" TargetMode="External"/><Relationship Id="rId13" Type="http://schemas.openxmlformats.org/officeDocument/2006/relationships/hyperlink" Target="https://www.linkedin.com/school/institutoptique/people/?facetFieldOfStudy=100899" TargetMode="External"/><Relationship Id="rId18" Type="http://schemas.openxmlformats.org/officeDocument/2006/relationships/hyperlink" Target="https://www.linkedin.com/school/agroparistech/people/?facetFieldOfStudy=100899" TargetMode="External"/><Relationship Id="rId3" Type="http://schemas.openxmlformats.org/officeDocument/2006/relationships/hyperlink" Target="https://www.linkedin.com/school/centralesupelec/people/?facetFieldOfStudy=100899" TargetMode="External"/><Relationship Id="rId7" Type="http://schemas.openxmlformats.org/officeDocument/2006/relationships/hyperlink" Target="https://www.linkedin.com/school/ecole-polytechnique/people/?facetFieldOfStudy=100899" TargetMode="External"/><Relationship Id="rId12" Type="http://schemas.openxmlformats.org/officeDocument/2006/relationships/hyperlink" Target="https://www.linkedin.com/school/ecole-des-ponts-paris-tech/people/?facetFieldOfStudy=100899" TargetMode="External"/><Relationship Id="rId17" Type="http://schemas.openxmlformats.org/officeDocument/2006/relationships/hyperlink" Target="https://www.linkedin.com/school/polytech-sorbonne/people/?facetFieldOfStudy=100899" TargetMode="External"/><Relationship Id="rId2" Type="http://schemas.openxmlformats.org/officeDocument/2006/relationships/hyperlink" Target="https://www.linkedin.com/school/arts-et-metiers-ensam/people/?facetFieldOfStudy=100899" TargetMode="External"/><Relationship Id="rId16" Type="http://schemas.openxmlformats.org/officeDocument/2006/relationships/hyperlink" Target="https://www.linkedin.com/school/instn-ecole/people/?facetFieldOfStudy=100899" TargetMode="External"/><Relationship Id="rId20" Type="http://schemas.openxmlformats.org/officeDocument/2006/relationships/hyperlink" Target="https://www.linkedin.com/school/polytech-paris-saclay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spci/people/?facetFieldOfStudy=100899" TargetMode="External"/><Relationship Id="rId11" Type="http://schemas.openxmlformats.org/officeDocument/2006/relationships/hyperlink" Target="https://www.linkedin.com/school/isaesupmeca/people/?facetFieldOfStudy=100899" TargetMode="External"/><Relationship Id="rId5" Type="http://schemas.openxmlformats.org/officeDocument/2006/relationships/hyperlink" Target="https://www.linkedin.com/school/estaca-ecole-ingenieurs/people/?facetFieldOfStudy=100899" TargetMode="External"/><Relationship Id="rId15" Type="http://schemas.openxmlformats.org/officeDocument/2006/relationships/hyperlink" Target="https://www.linkedin.com/school/t%C3%A9l%C3%A9com-sudparis/people/?facetFieldOfStudy=100899" TargetMode="External"/><Relationship Id="rId10" Type="http://schemas.openxmlformats.org/officeDocument/2006/relationships/hyperlink" Target="https://www.linkedin.com/school/minesparis/people/?facetFieldOfStudy=100899" TargetMode="External"/><Relationship Id="rId19" Type="http://schemas.openxmlformats.org/officeDocument/2006/relationships/hyperlink" Target="https://www.linkedin.com/school/chimie-paristech---%C3%A9cole-nationale-sup%C3%A9rieure-de-chimie-de-paris/people/?facetFieldOfStudy=100899" TargetMode="External"/><Relationship Id="rId4" Type="http://schemas.openxmlformats.org/officeDocument/2006/relationships/hyperlink" Target="https://www.linkedin.com/school/telecom-paris/people/?facetFieldOfStudy=100899" TargetMode="External"/><Relationship Id="rId9" Type="http://schemas.openxmlformats.org/officeDocument/2006/relationships/hyperlink" Target="https://www.linkedin.com/school/ecole-sp%C3%A9ciale-des-travaux-publics-du-b%C3%A2timent-et-de-l'industrie/people/?facetFieldOfStudy=100899" TargetMode="External"/><Relationship Id="rId14" Type="http://schemas.openxmlformats.org/officeDocument/2006/relationships/hyperlink" Target="https://www.linkedin.com/school/epf-engineering-school/people/?facetFieldOfStudy=100899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sirem/people/?facetFieldOfStudy=100899" TargetMode="External"/><Relationship Id="rId3" Type="http://schemas.openxmlformats.org/officeDocument/2006/relationships/hyperlink" Target="https://www.linkedin.com/school/universite-de-caen-normandie/people/?facetFieldOfStudy=100899" TargetMode="External"/><Relationship Id="rId7" Type="http://schemas.openxmlformats.org/officeDocument/2006/relationships/hyperlink" Target="https://www.linkedin.com/school/esigelec/people/?facetFieldOfStudy=100899" TargetMode="External"/><Relationship Id="rId2" Type="http://schemas.openxmlformats.org/officeDocument/2006/relationships/hyperlink" Target="https://www.linkedin.com/school/universite-de-rouen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nsicaen/people/?facetFieldOfStudy=100899" TargetMode="External"/><Relationship Id="rId5" Type="http://schemas.openxmlformats.org/officeDocument/2006/relationships/hyperlink" Target="https://www.linkedin.com/school/institut-national-des-sciences-appliqu%C3%A9es-de-rouen/people/?facetFieldOfStudy=100899" TargetMode="External"/><Relationship Id="rId4" Type="http://schemas.openxmlformats.org/officeDocument/2006/relationships/hyperlink" Target="https://www.linkedin.com/school/univ-lehavre/people/?facetFieldOfStudy=100899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cole-nationale-sup%C3%A9rieure-de-m%C3%A9canique-et-d'a%C3%A9rotechnique/people/?facetFieldOfStudy=100899" TargetMode="External"/><Relationship Id="rId13" Type="http://schemas.openxmlformats.org/officeDocument/2006/relationships/hyperlink" Target="https://www.linkedin.com/school/isa-btp/people/?facetFieldOfStudy=100899" TargetMode="External"/><Relationship Id="rId3" Type="http://schemas.openxmlformats.org/officeDocument/2006/relationships/hyperlink" Target="https://www.linkedin.com/school/universite-de-bordeaux/people/?facetFieldOfStudy=100899" TargetMode="External"/><Relationship Id="rId7" Type="http://schemas.openxmlformats.org/officeDocument/2006/relationships/hyperlink" Target="https://www.linkedin.com/school/ensi-poitiers/people/?facetFieldOfStudy=100899" TargetMode="External"/><Relationship Id="rId12" Type="http://schemas.openxmlformats.org/officeDocument/2006/relationships/hyperlink" Target="https://www.linkedin.com/school/ensc-bordeaux-inp/people/?facetFieldOfStudy=100899" TargetMode="External"/><Relationship Id="rId2" Type="http://schemas.openxmlformats.org/officeDocument/2006/relationships/hyperlink" Target="https://www.linkedin.com/school/universitepoitiers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lim/people/?facetFieldOfStudy=100899" TargetMode="External"/><Relationship Id="rId11" Type="http://schemas.openxmlformats.org/officeDocument/2006/relationships/hyperlink" Target="https://www.linkedin.com/school/ensgti.univ-pau.fr/people/?facetFieldOfStudy=100899" TargetMode="External"/><Relationship Id="rId5" Type="http://schemas.openxmlformats.org/officeDocument/2006/relationships/hyperlink" Target="https://www.linkedin.com/school/university-of-pau/people/?facetFieldOfStudy=100899" TargetMode="External"/><Relationship Id="rId10" Type="http://schemas.openxmlformats.org/officeDocument/2006/relationships/hyperlink" Target="https://www.linkedin.com/school/ensil/people/?facetFieldOfStudy=100899" TargetMode="External"/><Relationship Id="rId4" Type="http://schemas.openxmlformats.org/officeDocument/2006/relationships/hyperlink" Target="https://www.linkedin.com/school/la-rochelle-universite/people/?facetFieldOfStudy=100899" TargetMode="External"/><Relationship Id="rId9" Type="http://schemas.openxmlformats.org/officeDocument/2006/relationships/hyperlink" Target="https://www.linkedin.com/school/ecole-nationale-sup%C3%A9rieure-d'electronique-informatique-et-de-radiocommunications-de-bordeaux/people/?facetFieldOfStudy=100899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ecole-nationale-de-l-aviation-civile/people/?facetFieldOfStudy=100899" TargetMode="External"/><Relationship Id="rId13" Type="http://schemas.openxmlformats.org/officeDocument/2006/relationships/hyperlink" Target="https://www.linkedin.com/school/ecole-nationale-de-la-m%C3%A9t%C3%A9orologie/people/?facetFieldOfStudy=100899" TargetMode="External"/><Relationship Id="rId18" Type="http://schemas.openxmlformats.org/officeDocument/2006/relationships/hyperlink" Target="https://www.linkedin.com/school/institut-agro-montpellier/people/?facetFieldOfStudy=100899" TargetMode="External"/><Relationship Id="rId3" Type="http://schemas.openxmlformats.org/officeDocument/2006/relationships/hyperlink" Target="https://www.linkedin.com/school/universite-de-montpellier/people/?facetFieldOfStudy=100899" TargetMode="External"/><Relationship Id="rId7" Type="http://schemas.openxmlformats.org/officeDocument/2006/relationships/hyperlink" Target="https://www.linkedin.com/school/isae/people/?facetFieldOfStudy=100899" TargetMode="External"/><Relationship Id="rId12" Type="http://schemas.openxmlformats.org/officeDocument/2006/relationships/hyperlink" Target="https://www.linkedin.com/school/ensiacet/people/?facetFieldOfStudy=100899" TargetMode="External"/><Relationship Id="rId17" Type="http://schemas.openxmlformats.org/officeDocument/2006/relationships/hyperlink" Target="https://www.linkedin.com/school/eni-tarbes/people/?facetFieldOfStudy=100899" TargetMode="External"/><Relationship Id="rId2" Type="http://schemas.openxmlformats.org/officeDocument/2006/relationships/hyperlink" Target="https://www.linkedin.com/school/universite-paul-sabatier-toulouse-iii/people/?facetFieldOfStudy=100899" TargetMode="External"/><Relationship Id="rId16" Type="http://schemas.openxmlformats.org/officeDocument/2006/relationships/hyperlink" Target="https://www.linkedin.com/school/ecole-d'ingenieurs-de-purpan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toulouse-inp-enseeiht/people/?facetFieldOfStudy=100899" TargetMode="External"/><Relationship Id="rId11" Type="http://schemas.openxmlformats.org/officeDocument/2006/relationships/hyperlink" Target="https://www.linkedin.com/school/imt-mines-albi/people/?facetFieldOfStudy=100899" TargetMode="External"/><Relationship Id="rId5" Type="http://schemas.openxmlformats.org/officeDocument/2006/relationships/hyperlink" Target="https://www.linkedin.com/school/universit%C3%A9-de-n%C3%AEmes/people/?facetFieldOfStudy=100899" TargetMode="External"/><Relationship Id="rId15" Type="http://schemas.openxmlformats.org/officeDocument/2006/relationships/hyperlink" Target="https://www.linkedin.com/school/agro-toulouse-ecole-nationale-sup%C3%A9rieure-agronomique-de-toulouse-ensat/people/?facetFieldOfStudy=100899" TargetMode="External"/><Relationship Id="rId10" Type="http://schemas.openxmlformats.org/officeDocument/2006/relationships/hyperlink" Target="https://www.linkedin.com/school/polytech-montpellier/people/?facetFieldOfStudy=100899" TargetMode="External"/><Relationship Id="rId4" Type="http://schemas.openxmlformats.org/officeDocument/2006/relationships/hyperlink" Target="https://www.linkedin.com/school/upvd-alumni/people/?facetFieldOfStudy=100899" TargetMode="External"/><Relationship Id="rId9" Type="http://schemas.openxmlformats.org/officeDocument/2006/relationships/hyperlink" Target="https://www.linkedin.com/school/mines-ales/people/?facetFieldOfStudy=100899" TargetMode="External"/><Relationship Id="rId14" Type="http://schemas.openxmlformats.org/officeDocument/2006/relationships/hyperlink" Target="https://www.linkedin.com/school/ecole-nationale-sup%C3%A9rieure-de-chimie-de-montpellier/people/?facetFieldOfStudy=10089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polytechnantes/people/?facetFieldOfStudy=100899" TargetMode="External"/><Relationship Id="rId3" Type="http://schemas.openxmlformats.org/officeDocument/2006/relationships/hyperlink" Target="https://www.linkedin.com/school/nantes-universite/people/?facetFieldOfStudy=100899" TargetMode="External"/><Relationship Id="rId7" Type="http://schemas.openxmlformats.org/officeDocument/2006/relationships/hyperlink" Target="https://www.linkedin.com/school/imt-atlantique/people/?facetFieldOfStudy=100899" TargetMode="External"/><Relationship Id="rId2" Type="http://schemas.openxmlformats.org/officeDocument/2006/relationships/hyperlink" Target="https://www.linkedin.com/school/universit%C3%A9-du-maine-le-mans-laval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ecole-centrale-de-nantes/people/?facetFieldOfStudy=100899" TargetMode="External"/><Relationship Id="rId11" Type="http://schemas.openxmlformats.org/officeDocument/2006/relationships/hyperlink" Target="https://www.linkedin.com/school/oniris-nantes/people/?facetFieldOfStudy=100899" TargetMode="External"/><Relationship Id="rId5" Type="http://schemas.openxmlformats.org/officeDocument/2006/relationships/hyperlink" Target="https://www.linkedin.com/school/ensim-ecole-ingenieurs-le-mans-universite/people/?facetFieldOfStudy=100899" TargetMode="External"/><Relationship Id="rId10" Type="http://schemas.openxmlformats.org/officeDocument/2006/relationships/hyperlink" Target="https://www.linkedin.com/school/polytech-angers/people/?facetFieldOfStudy=100899" TargetMode="External"/><Relationship Id="rId4" Type="http://schemas.openxmlformats.org/officeDocument/2006/relationships/hyperlink" Target="https://www.linkedin.com/school/univangers/people/?facetFieldOfStudy=100899" TargetMode="External"/><Relationship Id="rId9" Type="http://schemas.openxmlformats.org/officeDocument/2006/relationships/hyperlink" Target="https://www.linkedin.com/school/groupe-esa/people/?facetFieldOfStudy=100899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univ_cotedazur/people/?facetFieldOfStudy=100899" TargetMode="External"/><Relationship Id="rId7" Type="http://schemas.openxmlformats.org/officeDocument/2006/relationships/hyperlink" Target="https://www.linkedin.com/school/polytech-nice-sophia/people/?facetFieldOfStudy=100899" TargetMode="External"/><Relationship Id="rId2" Type="http://schemas.openxmlformats.org/officeDocument/2006/relationships/hyperlink" Target="https://www.linkedin.com/school/aix-marseille-universit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polytech-marseille/people/?facetFieldOfStudy=100899" TargetMode="External"/><Relationship Id="rId5" Type="http://schemas.openxmlformats.org/officeDocument/2006/relationships/hyperlink" Target="https://www.linkedin.com/school/centralemediterranee/people/?facetFieldOfStudy=100899" TargetMode="External"/><Relationship Id="rId4" Type="http://schemas.openxmlformats.org/officeDocument/2006/relationships/hyperlink" Target="https://www.linkedin.com/school/univtoulon/people/?facetFieldOfStudy=100899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centrale-lyon/people/?facetFieldOfStudy=100899&amp;keywords=%22PhD%22%20OR%20%22Ph.D%22%20OR%20%22Docteur%22%20OR%20%22Doctorat%22%20OR%20%22Doctorant%22%20%20OR%20%22Doctorante%22" TargetMode="External"/><Relationship Id="rId13" Type="http://schemas.openxmlformats.org/officeDocument/2006/relationships/hyperlink" Target="https://www.linkedin.com/school/aix-marseille-universite/people/?facetFieldOfStudy=100899" TargetMode="External"/><Relationship Id="rId18" Type="http://schemas.openxmlformats.org/officeDocument/2006/relationships/hyperlink" Target="https://www.linkedin.com/school/universit%C3%A9-paris-cit%C3%A9/people/?facetFieldOfStudy=100899&amp;keywords=%22PhD%22%20OR%20%22Ph.D%22%20OR%20%22Docteur%22%20OR%20%22Doctorat%22%20OR%20%22Doctorant%22%20%20OR%20%22Doctorante%22" TargetMode="External"/><Relationship Id="rId3" Type="http://schemas.openxmlformats.org/officeDocument/2006/relationships/hyperlink" Target="https://www.linkedin.com/school/universit%C3%A9-du-maine-le-mans-laval/people/?facetFieldOfStudy=100899" TargetMode="External"/><Relationship Id="rId7" Type="http://schemas.openxmlformats.org/officeDocument/2006/relationships/hyperlink" Target="https://www.linkedin.com/school/centrale-lyon/people/?facetFieldOfStudy=100899" TargetMode="External"/><Relationship Id="rId12" Type="http://schemas.openxmlformats.org/officeDocument/2006/relationships/hyperlink" Target="https://www.linkedin.com/school/universit-de-technologie-de-compi-gne/people/?facetFieldOfStudy=100899&amp;keywords=%22PhD%22%20OR%20%22Ph.D%22%20OR%20%22Docteur%22%20OR%20%22Doctorat%22%20OR%20%22Doctorant%22%20%20OR%20%22Doctorante%22" TargetMode="External"/><Relationship Id="rId17" Type="http://schemas.openxmlformats.org/officeDocument/2006/relationships/hyperlink" Target="https://www.linkedin.com/school/universit%C3%A9-paris-cit%C3%A9/people/?facetFieldOfStudy=100899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linkedin.com/school/sorbonne-universite/people/?facetFieldOfStudy=100899&amp;keywords=%22PhD%22%20OR%20%22Ph.D%22%20OR%20%22Docteur%22%20OR%20%22Doctorat%22%20OR%20%22Doctorant%22%20%20OR%20%22Doctorante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pierre-et-marie-curie/people/?facetFieldOfStudy=100899&amp;keywords=%22PhD%22%20OR%20%22Ph.D%22%20OR%20%22Docteur%22%20OR%20%22Doctorat%22%20OR%20%22Doctorant%22%20%20OR%20%22Doctorante%22" TargetMode="External"/><Relationship Id="rId11" Type="http://schemas.openxmlformats.org/officeDocument/2006/relationships/hyperlink" Target="https://www.linkedin.com/school/universit-de-technologie-de-compi-gne/people/?facetFieldOfStudy=100899" TargetMode="External"/><Relationship Id="rId5" Type="http://schemas.openxmlformats.org/officeDocument/2006/relationships/hyperlink" Target="https://www.linkedin.com/school/universite-pierre-et-marie-curie/people/?facetFieldOfStudy=100899" TargetMode="External"/><Relationship Id="rId15" Type="http://schemas.openxmlformats.org/officeDocument/2006/relationships/hyperlink" Target="https://www.linkedin.com/school/sorbonne-universite/people/?facetFieldOfStudy=100899" TargetMode="External"/><Relationship Id="rId10" Type="http://schemas.openxmlformats.org/officeDocument/2006/relationships/hyperlink" Target="https://www.linkedin.com/school/insa-lyon/people/?facetFieldOfStudy=100899&amp;keywords=%22PhD%22%20OR%20%22Ph.D%22%20OR%20%22Docteur%22%20OR%20%22Doctorat%22%20OR%20%22Doctorant%22%20%20OR%20%22Doctorante%22" TargetMode="External"/><Relationship Id="rId4" Type="http://schemas.openxmlformats.org/officeDocument/2006/relationships/hyperlink" Target="https://www.linkedin.com/school/universit%C3%A9-du-maine-le-mans-laval/people/?facetFieldOfStudy=100899&amp;keywords=%22PhD%22%20OR%20%22Ph.D%22%20OR%20%22Docteur%22%20OR%20%22Doctorat%22%20OR%20%22Doctorant%22%20%20OR%20%22Doctorante%22" TargetMode="External"/><Relationship Id="rId9" Type="http://schemas.openxmlformats.org/officeDocument/2006/relationships/hyperlink" Target="https://www.linkedin.com/school/insa-lyon/people/?facetFieldOfStudy=100899" TargetMode="External"/><Relationship Id="rId14" Type="http://schemas.openxmlformats.org/officeDocument/2006/relationships/hyperlink" Target="https://www.linkedin.com/school/aix-marseille-universite/people/?facetFieldOfStudy=100899&amp;keywords=%22PhD%22%20OR%20%22Ph.D%22%20OR%20%22Docteur%22%20OR%20%22Doctorat%22%20OR%20%22Doctorant%22%20%20OR%20%22Doctorante%2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telecom-paris/people/?facetFieldOfStudy=100899" TargetMode="External"/><Relationship Id="rId13" Type="http://schemas.openxmlformats.org/officeDocument/2006/relationships/hyperlink" Target="https://www.linkedin.com/school/universit%C3%A9-du-maine-le-mans-laval/people/?facetFieldOfStudy=100899" TargetMode="External"/><Relationship Id="rId18" Type="http://schemas.openxmlformats.org/officeDocument/2006/relationships/hyperlink" Target="https://www.linkedin.com/school/ensim-ecole-ingenieurs-le-mans-universite/people/?facetFieldOfStudy=100899" TargetMode="External"/><Relationship Id="rId26" Type="http://schemas.openxmlformats.org/officeDocument/2006/relationships/hyperlink" Target="https://www.linkedin.com/school/universite-de-montpellier/people/?facetFieldOfStudy=100899" TargetMode="External"/><Relationship Id="rId3" Type="http://schemas.openxmlformats.org/officeDocument/2006/relationships/hyperlink" Target="https://www.linkedin.com/school/rennesuniv/people/?facetFieldOfStudy=100899" TargetMode="External"/><Relationship Id="rId21" Type="http://schemas.openxmlformats.org/officeDocument/2006/relationships/hyperlink" Target="https://www.linkedin.com/school/universit%C3%A9-paris-cit%C3%A9/people/?facetFieldOfStudy=100899" TargetMode="External"/><Relationship Id="rId7" Type="http://schemas.openxmlformats.org/officeDocument/2006/relationships/hyperlink" Target="https://www.linkedin.com/school/ubo/people/?facetFieldOfStudy=100899" TargetMode="External"/><Relationship Id="rId12" Type="http://schemas.openxmlformats.org/officeDocument/2006/relationships/hyperlink" Target="https://www.linkedin.com/school/estaca-ecole-ingenieurs/people/?facetFieldOfStudy=100899" TargetMode="External"/><Relationship Id="rId17" Type="http://schemas.openxmlformats.org/officeDocument/2006/relationships/hyperlink" Target="https://www.linkedin.com/school/insa-lyon/people/?facetFieldOfStudy=100899" TargetMode="External"/><Relationship Id="rId25" Type="http://schemas.openxmlformats.org/officeDocument/2006/relationships/hyperlink" Target="https://www.linkedin.com/school/universit%C3%A9-jean-monnet-saint-etienne/people/?facetFieldOfStudy=100899" TargetMode="External"/><Relationship Id="rId2" Type="http://schemas.openxmlformats.org/officeDocument/2006/relationships/hyperlink" Target="https://www.linkedin.com/school/universite-de-lille/people/?facetFieldOfStudy=100899" TargetMode="External"/><Relationship Id="rId16" Type="http://schemas.openxmlformats.org/officeDocument/2006/relationships/hyperlink" Target="https://www.linkedin.com/school/centrale-lyon/people/?facetFieldOfStudy=100899" TargetMode="External"/><Relationship Id="rId20" Type="http://schemas.openxmlformats.org/officeDocument/2006/relationships/hyperlink" Target="https://www.linkedin.com/school/sorbonne-universite/people/?facetFieldOfStudy=100899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chool/universite-de-bordeaux/people/?facetFieldOfStudy=100899" TargetMode="External"/><Relationship Id="rId11" Type="http://schemas.openxmlformats.org/officeDocument/2006/relationships/hyperlink" Target="https://www.linkedin.com/school/universit%C3%A9-grenoble-alpes/people/?facetFieldOfStudy=100899" TargetMode="External"/><Relationship Id="rId24" Type="http://schemas.openxmlformats.org/officeDocument/2006/relationships/hyperlink" Target="https://www.linkedin.com/school/universite-lyon-1/people/?facetFieldOfStudy=100899" TargetMode="External"/><Relationship Id="rId5" Type="http://schemas.openxmlformats.org/officeDocument/2006/relationships/hyperlink" Target="https://www.linkedin.com/school/centralesupelec/people/?facetFieldOfStudy=100899" TargetMode="External"/><Relationship Id="rId15" Type="http://schemas.openxmlformats.org/officeDocument/2006/relationships/hyperlink" Target="https://www.linkedin.com/school/universit-de-technologie-de-compi-gne/people/?facetFieldOfStudy=100899" TargetMode="External"/><Relationship Id="rId23" Type="http://schemas.openxmlformats.org/officeDocument/2006/relationships/hyperlink" Target="https://www.linkedin.com/school/universitepoitiers/people/?facetFieldOfStudy=100899" TargetMode="External"/><Relationship Id="rId28" Type="http://schemas.openxmlformats.org/officeDocument/2006/relationships/hyperlink" Target="https://www.linkedin.com/school/centralemediterranee/people/?facetFieldOfStudy=100899" TargetMode="External"/><Relationship Id="rId10" Type="http://schemas.openxmlformats.org/officeDocument/2006/relationships/hyperlink" Target="https://www.linkedin.com/school/entpe/people/?facetFieldOfStudy=100899" TargetMode="External"/><Relationship Id="rId19" Type="http://schemas.openxmlformats.org/officeDocument/2006/relationships/hyperlink" Target="https://www.linkedin.com/school/aix-marseille-universite/people/?facetFieldOfStudy=100899" TargetMode="External"/><Relationship Id="rId4" Type="http://schemas.openxmlformats.org/officeDocument/2006/relationships/hyperlink" Target="https://www.linkedin.com/school/ensi-poitiers/people/?facetFieldOfStudy=100899" TargetMode="External"/><Relationship Id="rId9" Type="http://schemas.openxmlformats.org/officeDocument/2006/relationships/hyperlink" Target="https://www.linkedin.com/school/universit-paris-sud/people/?facetFieldOfStudy=100899" TargetMode="External"/><Relationship Id="rId14" Type="http://schemas.openxmlformats.org/officeDocument/2006/relationships/hyperlink" Target="https://www.linkedin.com/school/universite-pierre-et-marie-curie/people/?facetFieldOfStudy=100899" TargetMode="External"/><Relationship Id="rId22" Type="http://schemas.openxmlformats.org/officeDocument/2006/relationships/hyperlink" Target="https://www.linkedin.com/school/universite-paul-sabatier-toulouse-iii/people/?facetFieldOfStudy=100899" TargetMode="External"/><Relationship Id="rId27" Type="http://schemas.openxmlformats.org/officeDocument/2006/relationships/hyperlink" Target="https://www.linkedin.com/school/arts-et-metiers-ensam/people/?facetFieldOfStudy=10089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universit%C3%A9-jean-monnet-saint-etienne/people/?facetFieldOfStudy=100899" TargetMode="External"/><Relationship Id="rId2" Type="http://schemas.openxmlformats.org/officeDocument/2006/relationships/hyperlink" Target="https://www.linkedin.com/school/universite-lyon-1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clermont-auvergne/people/?facetFieldOfStudy=100899" TargetMode="External"/><Relationship Id="rId5" Type="http://schemas.openxmlformats.org/officeDocument/2006/relationships/hyperlink" Target="https://www.linkedin.com/school/universite-de-savoie/people/?facetFieldOfStudy=100899" TargetMode="External"/><Relationship Id="rId4" Type="http://schemas.openxmlformats.org/officeDocument/2006/relationships/hyperlink" Target="https://www.linkedin.com/school/universit%C3%A9-grenoble-alpes/people/?facetFieldOfStudy=100899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grenoble-inp-ense3/people/?facetFieldOfStudy=100899" TargetMode="External"/><Relationship Id="rId13" Type="http://schemas.openxmlformats.org/officeDocument/2006/relationships/hyperlink" Target="https://www.linkedin.com/school/ensimag/people/?facetFieldOfStudy=100899" TargetMode="External"/><Relationship Id="rId18" Type="http://schemas.openxmlformats.org/officeDocument/2006/relationships/hyperlink" Target="https://www.linkedin.com/school/institut-textile-et-chimique-de-lyon/people/?facetFieldOfStudy=100899" TargetMode="External"/><Relationship Id="rId3" Type="http://schemas.openxmlformats.org/officeDocument/2006/relationships/hyperlink" Target="https://www.linkedin.com/school/insa-lyon/people/?facetFieldOfStudy=100899" TargetMode="External"/><Relationship Id="rId7" Type="http://schemas.openxmlformats.org/officeDocument/2006/relationships/hyperlink" Target="https://www.linkedin.com/school/grenoble-inp---phelma/people/?facetFieldOfStudy=100899" TargetMode="External"/><Relationship Id="rId12" Type="http://schemas.openxmlformats.org/officeDocument/2006/relationships/hyperlink" Target="https://www.linkedin.com/school/enise/people/?facetFieldOfStudy=100899" TargetMode="External"/><Relationship Id="rId17" Type="http://schemas.openxmlformats.org/officeDocument/2006/relationships/hyperlink" Target="https://www.linkedin.com/school/grenoble-inp-esisar/people/?facetFieldOfStudy=100899" TargetMode="External"/><Relationship Id="rId2" Type="http://schemas.openxmlformats.org/officeDocument/2006/relationships/hyperlink" Target="https://www.linkedin.com/school/centrale-lyon/people/?facetFieldOfStudy=100899" TargetMode="External"/><Relationship Id="rId16" Type="http://schemas.openxmlformats.org/officeDocument/2006/relationships/hyperlink" Target="https://www.linkedin.com/school/grenoble-inp---g%C3%A9nie-industriel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mines-st-etienne/people/?facetFieldOfStudy=100899" TargetMode="External"/><Relationship Id="rId11" Type="http://schemas.openxmlformats.org/officeDocument/2006/relationships/hyperlink" Target="https://www.linkedin.com/school/polytech-clermont/people/?facetFieldOfStudy=100899" TargetMode="External"/><Relationship Id="rId5" Type="http://schemas.openxmlformats.org/officeDocument/2006/relationships/hyperlink" Target="https://www.linkedin.com/school/ecole-superieure-de-chimie-physique-electronique-de-lyon/people/?facetFieldOfStudy=100899" TargetMode="External"/><Relationship Id="rId15" Type="http://schemas.openxmlformats.org/officeDocument/2006/relationships/hyperlink" Target="https://www.linkedin.com/school/t%C3%A9l%C3%A9com-saint-etienne/people/?facetFieldOfStudy=100899" TargetMode="External"/><Relationship Id="rId10" Type="http://schemas.openxmlformats.org/officeDocument/2006/relationships/hyperlink" Target="https://www.linkedin.com/school/polytech-annecy-chambery/people/?facetFieldOfStudy=100899" TargetMode="External"/><Relationship Id="rId19" Type="http://schemas.openxmlformats.org/officeDocument/2006/relationships/hyperlink" Target="https://www.linkedin.com/school/sigma-clermont/people/?facetFieldOfStudy=100899" TargetMode="External"/><Relationship Id="rId4" Type="http://schemas.openxmlformats.org/officeDocument/2006/relationships/hyperlink" Target="https://www.linkedin.com/school/entpe/people/?facetFieldOfStudy=100899" TargetMode="External"/><Relationship Id="rId9" Type="http://schemas.openxmlformats.org/officeDocument/2006/relationships/hyperlink" Target="https://www.linkedin.com/school/polytech-lyon/people/?facetFieldOfStudy=100899" TargetMode="External"/><Relationship Id="rId14" Type="http://schemas.openxmlformats.org/officeDocument/2006/relationships/hyperlink" Target="https://www.linkedin.com/school/polytech-grenoble/people/?facetFieldOfStudy=1008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5CEBD1-7533-7AA4-A1DE-8333AF1F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9308F9-F2FA-D65C-7361-9A3F11779203}"/>
              </a:ext>
            </a:extLst>
          </p:cNvPr>
          <p:cNvSpPr txBox="1"/>
          <p:nvPr/>
        </p:nvSpPr>
        <p:spPr>
          <a:xfrm>
            <a:off x="147145" y="855310"/>
            <a:ext cx="2385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Alain Bamberger</a:t>
            </a:r>
          </a:p>
          <a:p>
            <a:r>
              <a:rPr lang="fr-FR" sz="1600" dirty="0"/>
              <a:t>REDOC SPI</a:t>
            </a:r>
          </a:p>
          <a:p>
            <a:r>
              <a:rPr lang="fr-FR" sz="1600" dirty="0"/>
              <a:t>Document de travail</a:t>
            </a:r>
          </a:p>
          <a:p>
            <a:r>
              <a:rPr lang="fr-FR" sz="1600" dirty="0"/>
              <a:t>15/04/2024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632765B0-BB2B-14DD-2EC6-A182B0C1BFFA}"/>
              </a:ext>
            </a:extLst>
          </p:cNvPr>
          <p:cNvSpPr txBox="1">
            <a:spLocks/>
          </p:cNvSpPr>
          <p:nvPr/>
        </p:nvSpPr>
        <p:spPr>
          <a:xfrm>
            <a:off x="990979" y="2483760"/>
            <a:ext cx="7675018" cy="18904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>
                <a:solidFill>
                  <a:srgbClr val="002060"/>
                </a:solidFill>
              </a:rPr>
              <a:t>Profils LinkedIn </a:t>
            </a:r>
            <a:r>
              <a:rPr lang="fr-FR" sz="3600" b="1" dirty="0">
                <a:solidFill>
                  <a:srgbClr val="002060"/>
                </a:solidFill>
              </a:rPr>
              <a:t>Acoustique 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2700" b="1" dirty="0">
                <a:solidFill>
                  <a:srgbClr val="002060"/>
                </a:solidFill>
              </a:rPr>
              <a:t>Alumni des Universités et Ecoles d’Ingénieurs</a:t>
            </a:r>
            <a:br>
              <a:rPr lang="fr-FR" sz="2700" b="1" dirty="0">
                <a:solidFill>
                  <a:srgbClr val="002060"/>
                </a:solidFill>
              </a:rPr>
            </a:br>
            <a:br>
              <a:rPr lang="fr-FR" sz="2700" dirty="0"/>
            </a:br>
            <a:r>
              <a:rPr lang="fr-FR" sz="2700" b="1" dirty="0">
                <a:solidFill>
                  <a:srgbClr val="002060"/>
                </a:solidFill>
              </a:rPr>
              <a:t>1) Carte de France des Universités et Ecoles d’Ingénieurs</a:t>
            </a:r>
            <a:br>
              <a:rPr lang="fr-FR" sz="2700" dirty="0"/>
            </a:br>
            <a:r>
              <a:rPr lang="fr-FR" sz="2700" dirty="0">
                <a:solidFill>
                  <a:schemeClr val="bg1"/>
                </a:solidFill>
              </a:rPr>
              <a:t>2) Panel d’ Employeurs (Powerpoint 2)</a:t>
            </a:r>
          </a:p>
        </p:txBody>
      </p:sp>
    </p:spTree>
    <p:extLst>
      <p:ext uri="{BB962C8B-B14F-4D97-AF65-F5344CB8AC3E}">
        <p14:creationId xmlns:p14="http://schemas.microsoft.com/office/powerpoint/2010/main" val="383255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15862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Bourgogne-Franche-Comté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403391"/>
              </p:ext>
            </p:extLst>
          </p:nvPr>
        </p:nvGraphicFramePr>
        <p:xfrm>
          <a:off x="4155989" y="828318"/>
          <a:ext cx="5769296" cy="2859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14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6641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Franche-Comté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Bourgogne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Technologie de Belfort-Montbéliard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ISAT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SUPMICROTECH-ENSMM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L'Institut Agro Dijon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Dijon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279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Bretagne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704879"/>
              </p:ext>
            </p:extLst>
          </p:nvPr>
        </p:nvGraphicFramePr>
        <p:xfrm>
          <a:off x="4155989" y="828318"/>
          <a:ext cx="5769296" cy="364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14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6641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Rennes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Bretagne Occidentale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Bretagne Sud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Navale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ENSTA Bretagne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Rennes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École Nationale d'Ingénieurs de Brest (ENIB)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 Chimie de Rennes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ENSIBS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L'Institut Agro Rennes-Angers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052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Centre-Val de Loire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59844"/>
              </p:ext>
            </p:extLst>
          </p:nvPr>
        </p:nvGraphicFramePr>
        <p:xfrm>
          <a:off x="4155989" y="828318"/>
          <a:ext cx="5769296" cy="2079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14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6641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Tours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d'Orléans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133918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Centre Val de Loire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Orléans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Tours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13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Grand Est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715733"/>
              </p:ext>
            </p:extLst>
          </p:nvPr>
        </p:nvGraphicFramePr>
        <p:xfrm>
          <a:off x="4008843" y="158505"/>
          <a:ext cx="6669667" cy="6103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6081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Strasbourg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Lorraine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Reims Champgne-Ardennes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Technologie de Troyes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des Mines de Nancy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Télécom Physique Strasbourg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Strasbourg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d'Ingénieurs de Metz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Nancy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TELECOM Nancy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d'Electricité et de Mécanique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en Génie des Systèmes et de l'Innovation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européenne de chimie polymères et matériaux de Strasbourg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Européenne d'Ingénieurs en Génie des Matériaux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d'Agronomie et des Industries Alimentaires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963630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École Nationale Supérieure d'Ingénieurs Sud Alsace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10439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 Chimie de Mulhouse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4426573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 Géologie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37823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des Industries Chimiques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313140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des Technologies et Industries du Bois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8396833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82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Hauts -de-France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454349"/>
              </p:ext>
            </p:extLst>
          </p:nvPr>
        </p:nvGraphicFramePr>
        <p:xfrm>
          <a:off x="4008843" y="158505"/>
          <a:ext cx="6669667" cy="480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6081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UTC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400 à 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Lille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Polytechnique Hauts-de-France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d'Artois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Picardie Jules Verne (UPJV)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du Littoral Côte d'Opale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Lille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Hauts -de-France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d'Architecture et de Paysage de Lille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Isen Lille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Lille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des Arts et Industries Textiles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supérieure de Chimie organique et minérale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École Nationale Supérieure de Chimie de Lille - ENSCL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IMT Nord Europe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99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Île-de-France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005731"/>
              </p:ext>
            </p:extLst>
          </p:nvPr>
        </p:nvGraphicFramePr>
        <p:xfrm>
          <a:off x="3964468" y="757595"/>
          <a:ext cx="6669667" cy="3762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6081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103586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Pierre et Marie Curie</a:t>
                      </a: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(page encore publiée)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500 à 600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Sorbonne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 Cité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Paris-Sud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Paris-Saclay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Paris-Est Créteil (UPEC)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CY Cergy Paris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UVSQ Université de Versailles Saint-Quentin-en-Yvelines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d'Évry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Gustave Eiffel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PSL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Sorbonne Paris Nord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59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Île-de-France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737566"/>
              </p:ext>
            </p:extLst>
          </p:nvPr>
        </p:nvGraphicFramePr>
        <p:xfrm>
          <a:off x="4008843" y="626842"/>
          <a:ext cx="7037529" cy="5583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307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1644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Arts et Métiers ParisTech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Supélec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Telecom Paris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Supérieure des Techniques Aéronautiques et de Construction Automobile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ESPCI Paris-PSL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Polytechnique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ENSTA Paris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ESTP - Grande école d'ingénieurs de la construction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Mines Paris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SupMéca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des Ponts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Institut d'Optique Graduate School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EPF Engineering School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Télécom SudParis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INSTN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Sorbonne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AgroParisTech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659905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Chimie ParisTech - PSL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57554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Paris-Saclay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290697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92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Normandie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589347"/>
              </p:ext>
            </p:extLst>
          </p:nvPr>
        </p:nvGraphicFramePr>
        <p:xfrm>
          <a:off x="4008843" y="773987"/>
          <a:ext cx="7037529" cy="259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391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2680138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Rouen 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Caen 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Le Havre 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0815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Rouen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ENSICAEN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ESIGELEC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ESIX Normandie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154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Nouvelle-Aquitaine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291054"/>
              </p:ext>
            </p:extLst>
          </p:nvPr>
        </p:nvGraphicFramePr>
        <p:xfrm>
          <a:off x="4008843" y="752966"/>
          <a:ext cx="7037529" cy="3900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13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92339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Poitiers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Bordeaux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 Rochelle Université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Pau et des Pays de l'Adour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Limoges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24121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d'Ingénieurs de Poitiers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 Mécanique et d'Aérotechnique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INP ENSEIRB-Matmeca 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96399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ENSIL-ENSCI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285530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en Génie des Technologies Industrielles 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1066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ENSC - BORDEAUX INP 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7639883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90BB23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Institut Supérieur Aquitain du Bâtiment et des Travaux Publics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1496676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295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Occitanie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124070"/>
              </p:ext>
            </p:extLst>
          </p:nvPr>
        </p:nvGraphicFramePr>
        <p:xfrm>
          <a:off x="4008843" y="626842"/>
          <a:ext cx="7037529" cy="52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13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92339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Paul Sabatier Toulouse III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Montpellier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UPVD Alumni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Nîmes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020566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ENSEEIHT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ISAE-SUPAERO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24121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de l'Aviation Civile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IMT Mines Alès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Montpellier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796399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IMT Mines Albi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285530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ENSIACET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1066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de la Météorologie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639883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de Chimie de Montpellier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149667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AGRO Toulouse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785705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d'Ingénieurs de PURPAN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3886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d'Ingénieurs de Tarbes - ENIT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51467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L'Institut Agro Montpellier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812299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05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E78582-3EDF-0473-77C4-EE2FC08DF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Profils LinkedIn Acoustique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B314D0-9C1C-5886-10DC-3A224B4BC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9677" y="409903"/>
            <a:ext cx="8106507" cy="6311571"/>
          </a:xfrm>
        </p:spPr>
        <p:txBody>
          <a:bodyPr>
            <a:normAutofit fontScale="25000" lnSpcReduction="20000"/>
          </a:bodyPr>
          <a:lstStyle/>
          <a:p>
            <a:pPr marL="0" indent="0" algn="ctr" rtl="0" fontAlgn="base">
              <a:buNone/>
            </a:pPr>
            <a:endParaRPr lang="fr-FR" sz="2000" b="0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algn="ctr" rtl="0" fontAlgn="base">
              <a:buNone/>
            </a:pPr>
            <a:endParaRPr lang="fr-FR" sz="4300" b="1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algn="ctr" rtl="0" fontAlgn="base">
              <a:buNone/>
            </a:pPr>
            <a:endParaRPr lang="fr-FR" sz="4300" b="1" dirty="0">
              <a:solidFill>
                <a:srgbClr val="000000"/>
              </a:solidFill>
              <a:latin typeface="+mj-lt"/>
            </a:endParaRPr>
          </a:p>
          <a:p>
            <a:pPr marL="0" indent="0" algn="ctr" rtl="0" fontAlgn="base">
              <a:buNone/>
            </a:pPr>
            <a:r>
              <a:rPr lang="fr-FR" sz="8000" b="1" i="0" u="none" strike="noStrike" dirty="0">
                <a:solidFill>
                  <a:srgbClr val="000000"/>
                </a:solidFill>
                <a:effectLst/>
                <a:latin typeface="+mj-lt"/>
              </a:rPr>
              <a:t>Profils LinkedIn « Acoustique »</a:t>
            </a:r>
          </a:p>
          <a:p>
            <a:pPr marL="0" indent="0" algn="ctr" rtl="0" fontAlgn="base">
              <a:buNone/>
            </a:pPr>
            <a:endParaRPr lang="fr-FR" sz="5600" b="1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rtl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Profils qui indiquent Acoustique parmi les Etudes réalisées .</a:t>
            </a: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Il est possible de les filtrer parmi </a:t>
            </a:r>
          </a:p>
          <a:p>
            <a:pPr rtl="0" fontAlgn="base">
              <a:spcBef>
                <a:spcPts val="600"/>
              </a:spcBef>
              <a:buFontTx/>
              <a:buChar char="-"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les  Anciens élèves d’une Université</a:t>
            </a:r>
          </a:p>
          <a:p>
            <a:pPr rtl="0" fontAlgn="base">
              <a:spcBef>
                <a:spcPts val="600"/>
              </a:spcBef>
              <a:buFontTx/>
              <a:buChar char="-"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les Employés d’ une Entreprise</a:t>
            </a:r>
            <a:endParaRPr lang="fr-FR" sz="5600" b="0" i="0" u="none" strike="noStrike" dirty="0">
              <a:solidFill>
                <a:schemeClr val="tx1"/>
              </a:solidFill>
              <a:effectLst/>
              <a:latin typeface="+mj-lt"/>
            </a:endParaRPr>
          </a:p>
          <a:p>
            <a:pPr marL="0" indent="0" rtl="0" fontAlgn="base">
              <a:spcBef>
                <a:spcPts val="600"/>
              </a:spcBef>
              <a:buNone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en utilisant la rubrique Etudes de la rubrique Personnes de leur page LinkedIn et en sélectionnant</a:t>
            </a:r>
          </a:p>
          <a:p>
            <a:pPr marL="0" indent="0" rtl="0" fontAlgn="base">
              <a:spcBef>
                <a:spcPts val="600"/>
              </a:spcBef>
              <a:buNone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Acoustique parmi le menu.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b="1" i="0" u="none" strike="noStrike" dirty="0">
                <a:solidFill>
                  <a:schemeClr val="tx1"/>
                </a:solidFill>
                <a:effectLst/>
                <a:latin typeface="+mj-lt"/>
              </a:rPr>
              <a:t>Carte de France des profils Alumni des Université et Ecoles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Nous utilisons ce potentiel LinkedIn pour </a:t>
            </a:r>
            <a:r>
              <a:rPr lang="fr-FR" sz="5600" dirty="0">
                <a:solidFill>
                  <a:schemeClr val="tx1"/>
                </a:solidFill>
                <a:latin typeface="+mj-lt"/>
              </a:rPr>
              <a:t>réaliser la Carte de France des profils Acoustique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des Universités et Ecoles en France</a:t>
            </a: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​. Le Lecteur dispose ainsi d’un panorama national des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différents pôles de formation avec leurs effectifs en nombre de profils. Ces pôles de formation sont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aussi des pôles de recherche : le pôle Le </a:t>
            </a:r>
            <a:r>
              <a:rPr lang="fr-FR" sz="5600" dirty="0">
                <a:solidFill>
                  <a:schemeClr val="tx1"/>
                </a:solidFill>
                <a:latin typeface="+mj-lt"/>
              </a:rPr>
              <a:t>M</a:t>
            </a:r>
            <a:r>
              <a:rPr lang="fr-FR" sz="5600" b="0" i="0" u="none" strike="noStrike" dirty="0">
                <a:solidFill>
                  <a:schemeClr val="tx1"/>
                </a:solidFill>
                <a:effectLst/>
                <a:latin typeface="+mj-lt"/>
              </a:rPr>
              <a:t>ans Université se dégage très nettement.</a:t>
            </a:r>
          </a:p>
          <a:p>
            <a:pPr marL="0" indent="0" fontAlgn="base">
              <a:buNone/>
            </a:pPr>
            <a:r>
              <a:rPr lang="fr-FR" sz="5600" b="1" i="0" u="none" strike="noStrike" dirty="0">
                <a:solidFill>
                  <a:schemeClr val="tx1"/>
                </a:solidFill>
                <a:effectLst/>
                <a:latin typeface="+mj-lt"/>
              </a:rPr>
              <a:t>Navigation à travers la variété des profils</a:t>
            </a:r>
            <a:endParaRPr lang="fr-FR" sz="5600" dirty="0">
              <a:solidFill>
                <a:schemeClr val="tx1"/>
              </a:solidFill>
              <a:latin typeface="+mj-lt"/>
            </a:endParaRP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Le Lecteur peut naviguer très aisément à travers les profils Acoustique,  soit à partir des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établissements qui les ont formés, soit les entreprises qui les emploient et boucler entre les deux.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Le Lecteur découvrira la très grande variété </a:t>
            </a:r>
          </a:p>
          <a:p>
            <a:pPr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des parcours de formation et  professionnels</a:t>
            </a:r>
          </a:p>
          <a:p>
            <a:pPr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des emplois occupés</a:t>
            </a:r>
          </a:p>
          <a:p>
            <a:pPr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des entreprises qui les emploient</a:t>
            </a:r>
          </a:p>
          <a:p>
            <a:pPr marL="0" indent="0" rtl="0" fontAlgn="base">
              <a:buNone/>
            </a:pPr>
            <a:r>
              <a:rPr lang="fr-FR" sz="5600" b="1" i="0" u="none" strike="noStrike" dirty="0">
                <a:solidFill>
                  <a:srgbClr val="000000"/>
                </a:solidFill>
                <a:effectLst/>
                <a:latin typeface="+mj-lt"/>
              </a:rPr>
              <a:t>Profils LinkedIn « Acoustique » filtrés PhD</a:t>
            </a:r>
            <a:endParaRPr lang="fr-FR" sz="5600" dirty="0">
              <a:solidFill>
                <a:srgbClr val="000000"/>
              </a:solidFill>
              <a:latin typeface="+mj-lt"/>
            </a:endParaRPr>
          </a:p>
          <a:p>
            <a:pPr marL="0" indent="0" rtl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chemeClr val="tx1"/>
                </a:solidFill>
                <a:latin typeface="+mj-lt"/>
              </a:rPr>
              <a:t>Les profils  PhD sont filtrés par </a:t>
            </a:r>
            <a:r>
              <a:rPr lang="fr-FR" sz="5600" i="1" dirty="0">
                <a:solidFill>
                  <a:schemeClr val="tx1"/>
                </a:solidFill>
                <a:latin typeface="+mj-lt"/>
              </a:rPr>
              <a:t>mot-clé</a:t>
            </a:r>
            <a:r>
              <a:rPr lang="fr-FR" sz="5600" dirty="0">
                <a:solidFill>
                  <a:schemeClr val="tx1"/>
                </a:solidFill>
                <a:latin typeface="+mj-lt"/>
              </a:rPr>
              <a:t> parmi les profils Acoustique.</a:t>
            </a:r>
          </a:p>
          <a:p>
            <a:pPr fontAlgn="base">
              <a:spcBef>
                <a:spcPts val="600"/>
              </a:spcBef>
            </a:pPr>
            <a:r>
              <a:rPr lang="fr-FR" sz="5600" b="0" i="0" u="none" strike="noStrike" dirty="0">
                <a:solidFill>
                  <a:srgbClr val="000000"/>
                </a:solidFill>
                <a:effectLst/>
                <a:latin typeface="+mj-lt"/>
              </a:rPr>
              <a:t>Lien vers les profils PhD pour les TOP établissements</a:t>
            </a:r>
          </a:p>
          <a:p>
            <a:pPr fontAlgn="base">
              <a:spcBef>
                <a:spcPts val="600"/>
              </a:spcBef>
            </a:pPr>
            <a:r>
              <a:rPr lang="fr-FR" sz="5600" b="0" i="0" u="none" strike="noStrike" dirty="0">
                <a:solidFill>
                  <a:srgbClr val="000000"/>
                </a:solidFill>
                <a:effectLst/>
                <a:latin typeface="+mj-lt"/>
              </a:rPr>
              <a:t>Ratio PhD</a:t>
            </a:r>
            <a:r>
              <a:rPr lang="fr-FR" sz="5600" dirty="0">
                <a:solidFill>
                  <a:srgbClr val="000000"/>
                </a:solidFill>
                <a:latin typeface="+mj-lt"/>
              </a:rPr>
              <a:t>: rapport entre le nombre de profils Acoustique filtrés PhD et le nombre de profils Acoustiques.</a:t>
            </a:r>
          </a:p>
          <a:p>
            <a:pPr marL="0" indent="0" fontAlgn="base">
              <a:spcBef>
                <a:spcPts val="600"/>
              </a:spcBef>
              <a:buNone/>
            </a:pPr>
            <a:r>
              <a:rPr lang="fr-FR" sz="5600" dirty="0">
                <a:solidFill>
                  <a:srgbClr val="000000"/>
                </a:solidFill>
                <a:latin typeface="+mj-lt"/>
              </a:rPr>
              <a:t>Cet indicateur est de 25% pour les TOP établissements , ce qui constitue un pourcentage élevé.</a:t>
            </a:r>
          </a:p>
          <a:p>
            <a:pPr marL="0" indent="0" fontAlgn="base">
              <a:spcBef>
                <a:spcPts val="600"/>
              </a:spcBef>
              <a:buNone/>
            </a:pPr>
            <a:endParaRPr lang="fr-FR" sz="4300" b="1" dirty="0">
              <a:solidFill>
                <a:schemeClr val="tx1"/>
              </a:solidFill>
              <a:latin typeface="+mj-lt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sz="4300" dirty="0">
              <a:solidFill>
                <a:schemeClr val="tx1"/>
              </a:solidFill>
              <a:latin typeface="+mj-lt"/>
            </a:endParaRPr>
          </a:p>
          <a:p>
            <a:pPr marL="0" indent="0" rtl="0" fontAlgn="base">
              <a:spcBef>
                <a:spcPts val="600"/>
              </a:spcBef>
              <a:buNone/>
            </a:pPr>
            <a:endParaRPr lang="fr-FR" sz="4300" b="0" i="0" u="none" strike="noStrike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BF7BDB-ABE0-628B-0D93-0F0A716F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7094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Pays de la Loire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56649"/>
              </p:ext>
            </p:extLst>
          </p:nvPr>
        </p:nvGraphicFramePr>
        <p:xfrm>
          <a:off x="4008843" y="752966"/>
          <a:ext cx="7037529" cy="3380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13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92339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 Mans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1100 à 1200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Nantes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d'Angers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526609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ENSIM Ecole d'ingénieurs Le Mans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de Nantes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020566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IMT Atlantique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5428372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Nantes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24121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ESA, L'Ecole supérieure des agricultures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Angers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268894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ONIRIS Nantes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963995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868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Région Sud</a:t>
            </a:r>
            <a:br>
              <a:rPr lang="fr-FR" sz="2400" dirty="0"/>
            </a:br>
            <a:r>
              <a:rPr lang="fr-FR" sz="2400" dirty="0"/>
              <a:t>Universités</a:t>
            </a:r>
            <a:br>
              <a:rPr lang="fr-FR" sz="2400" dirty="0"/>
            </a:br>
            <a:r>
              <a:rPr lang="fr-FR" sz="2400" dirty="0"/>
              <a:t>Ecoles d’Ingénieurs</a:t>
            </a:r>
            <a:br>
              <a:rPr lang="fr-FR" sz="2400" dirty="0"/>
            </a:br>
            <a:endParaRPr lang="fr-FR" sz="24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083343"/>
              </p:ext>
            </p:extLst>
          </p:nvPr>
        </p:nvGraphicFramePr>
        <p:xfrm>
          <a:off x="3998333" y="773987"/>
          <a:ext cx="7037529" cy="2339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13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92339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17174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Aix-Marseille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200 à 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Côte d'Azur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Toulon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948662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Méditerranée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26609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Marseille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Nice Sophia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0205666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025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196FB7CB-F012-5B6D-4B2F-40722F164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>
                <a:solidFill>
                  <a:schemeClr val="accent1"/>
                </a:solidFill>
              </a:rPr>
              <a:t>TOP établissements</a:t>
            </a:r>
            <a:br>
              <a:rPr lang="fr-FR" sz="2800" b="1" dirty="0">
                <a:solidFill>
                  <a:schemeClr val="accent1"/>
                </a:solidFill>
              </a:rPr>
            </a:br>
            <a:r>
              <a:rPr lang="fr-FR" sz="2400" dirty="0">
                <a:solidFill>
                  <a:schemeClr val="accent1"/>
                </a:solidFill>
              </a:rPr>
              <a:t>Liens vers leurs  profils Alumni Acoustique &amp; PhD</a:t>
            </a:r>
            <a:br>
              <a:rPr lang="fr-FR" sz="6000" dirty="0"/>
            </a:b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C10E24A-7E6A-BBA4-81EC-EB8C08A4B0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Le Lecteur découvre - très rapidement – une  variété des profils à partir de leur établissement de formation.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FFE7D2-D421-B2AE-B17C-A073A937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69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6E753-A781-2960-75F5-49DF9E23F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TOP établissements</a:t>
            </a:r>
            <a:br>
              <a:rPr lang="fr-FR" sz="2400" dirty="0"/>
            </a:br>
            <a:r>
              <a:rPr lang="fr-FR" sz="2400" dirty="0"/>
              <a:t>profils acoustique</a:t>
            </a: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plus de 50 Profils PhD</a:t>
            </a:r>
            <a:br>
              <a:rPr lang="fr-FR" sz="2400" dirty="0"/>
            </a:br>
            <a:r>
              <a:rPr lang="fr-FR" sz="2400" dirty="0"/>
              <a:t>Total profils PhD: 910</a:t>
            </a:r>
            <a:br>
              <a:rPr lang="fr-FR" sz="2400" dirty="0"/>
            </a:br>
            <a:r>
              <a:rPr lang="fr-FR" sz="2400" dirty="0"/>
              <a:t>Ratio </a:t>
            </a:r>
            <a:r>
              <a:rPr lang="fr-FR" sz="2400" dirty="0" err="1"/>
              <a:t>Phd</a:t>
            </a:r>
            <a:r>
              <a:rPr lang="fr-FR" sz="2400" dirty="0"/>
              <a:t> moyen: 27%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0E01586-A924-7959-9A16-5E24A0DF32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736970"/>
              </p:ext>
            </p:extLst>
          </p:nvPr>
        </p:nvGraphicFramePr>
        <p:xfrm>
          <a:off x="3868738" y="863600"/>
          <a:ext cx="6765396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431">
                  <a:extLst>
                    <a:ext uri="{9D8B030D-6E8A-4147-A177-3AD203B41FA5}">
                      <a16:colId xmlns:a16="http://schemas.microsoft.com/office/drawing/2014/main" val="1316849513"/>
                    </a:ext>
                  </a:extLst>
                </a:gridCol>
                <a:gridCol w="1314101">
                  <a:extLst>
                    <a:ext uri="{9D8B030D-6E8A-4147-A177-3AD203B41FA5}">
                      <a16:colId xmlns:a16="http://schemas.microsoft.com/office/drawing/2014/main" val="4057446123"/>
                    </a:ext>
                  </a:extLst>
                </a:gridCol>
                <a:gridCol w="1214194">
                  <a:extLst>
                    <a:ext uri="{9D8B030D-6E8A-4147-A177-3AD203B41FA5}">
                      <a16:colId xmlns:a16="http://schemas.microsoft.com/office/drawing/2014/main" val="203514750"/>
                    </a:ext>
                  </a:extLst>
                </a:gridCol>
                <a:gridCol w="772670">
                  <a:extLst>
                    <a:ext uri="{9D8B030D-6E8A-4147-A177-3AD203B41FA5}">
                      <a16:colId xmlns:a16="http://schemas.microsoft.com/office/drawing/2014/main" val="1660993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Lien vers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Liens </a:t>
                      </a:r>
                    </a:p>
                    <a:p>
                      <a:r>
                        <a:rPr lang="fr-FR" sz="1600" dirty="0"/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Nombre</a:t>
                      </a:r>
                    </a:p>
                    <a:p>
                      <a:r>
                        <a:rPr lang="fr-FR" sz="1600" dirty="0"/>
                        <a:t>Profils 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Ratio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781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 Mans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200 à 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2191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Pierre et Marie Curie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2320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Centrale de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6876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142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Technologie de Compiègne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7267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Aix-Marseille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8471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Sorbonne Université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988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 Cité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4110828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C28890-57A4-8D5F-391F-3C82F1DC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19EC59B-71B6-BA37-1CD7-4F46448FC868}"/>
              </a:ext>
            </a:extLst>
          </p:cNvPr>
          <p:cNvSpPr txBox="1"/>
          <p:nvPr/>
        </p:nvSpPr>
        <p:spPr>
          <a:xfrm>
            <a:off x="5481145" y="4870542"/>
            <a:ext cx="4861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Ratio PhD moyen: 27%</a:t>
            </a:r>
          </a:p>
          <a:p>
            <a:r>
              <a:rPr lang="fr-FR" dirty="0"/>
              <a:t>(Profils PhD &amp; Acoustique)/ (Profils acoustique)</a:t>
            </a:r>
          </a:p>
          <a:p>
            <a:r>
              <a:rPr lang="fr-FR" dirty="0"/>
              <a:t>Il s’agit d’un ratio élevé </a:t>
            </a:r>
          </a:p>
        </p:txBody>
      </p:sp>
    </p:spTree>
    <p:extLst>
      <p:ext uri="{BB962C8B-B14F-4D97-AF65-F5344CB8AC3E}">
        <p14:creationId xmlns:p14="http://schemas.microsoft.com/office/powerpoint/2010/main" val="378004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EA34D5E-5748-883C-9CF5-AE0B44B08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0" y="1271016"/>
            <a:ext cx="7315200" cy="3255264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1"/>
                </a:solidFill>
              </a:rPr>
              <a:t>Carte de France des Universités &amp; Ecoles</a:t>
            </a:r>
            <a:br>
              <a:rPr lang="fr-FR" sz="3200" dirty="0">
                <a:solidFill>
                  <a:schemeClr val="accent1"/>
                </a:solidFill>
              </a:rPr>
            </a:br>
            <a:r>
              <a:rPr lang="fr-FR" sz="2400" dirty="0">
                <a:solidFill>
                  <a:schemeClr val="accent1"/>
                </a:solidFill>
              </a:rPr>
              <a:t>Profils Alumni Acoustique</a:t>
            </a:r>
            <a:br>
              <a:rPr lang="fr-FR" sz="2400" dirty="0">
                <a:solidFill>
                  <a:schemeClr val="accent1"/>
                </a:solidFill>
              </a:rPr>
            </a:br>
            <a:endParaRPr lang="fr-FR" sz="2400" dirty="0">
              <a:solidFill>
                <a:schemeClr val="accent1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E9EFD9E-8983-9DC2-7CBB-82AAF87E0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1"/>
                </a:solidFill>
              </a:rPr>
              <a:t>Liens vers les profils et statistiques par établissements</a:t>
            </a:r>
            <a:endParaRPr lang="fr-FR" sz="2400" dirty="0">
              <a:solidFill>
                <a:srgbClr val="0070C0"/>
              </a:solidFill>
            </a:endParaRPr>
          </a:p>
          <a:p>
            <a:endParaRPr lang="fr-FR" sz="1800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82AA1F-2B22-71E7-365C-0845EB53C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516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>
            <a:extLst>
              <a:ext uri="{FF2B5EF4-FFF2-40B4-BE49-F238E27FC236}">
                <a16:creationId xmlns:a16="http://schemas.microsoft.com/office/drawing/2014/main" id="{53BC433D-5BF4-7EE9-5FFD-40107729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120902" cy="4601183"/>
          </a:xfrm>
        </p:spPr>
        <p:txBody>
          <a:bodyPr>
            <a:normAutofit/>
          </a:bodyPr>
          <a:lstStyle/>
          <a:p>
            <a:r>
              <a:rPr lang="fr-FR" sz="2400" dirty="0"/>
              <a:t>TOP établissements</a:t>
            </a:r>
            <a:br>
              <a:rPr lang="fr-FR" sz="2400" dirty="0"/>
            </a:br>
            <a:r>
              <a:rPr lang="fr-FR" sz="1600" dirty="0"/>
              <a:t>avec plus de 50 profils Acoustique</a:t>
            </a:r>
            <a:br>
              <a:rPr lang="fr-FR" sz="1600" dirty="0"/>
            </a:br>
            <a:r>
              <a:rPr lang="fr-FR" sz="1600" dirty="0"/>
              <a:t>80 % du total des profils  Acoustique </a:t>
            </a: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1600" dirty="0"/>
          </a:p>
        </p:txBody>
      </p:sp>
      <p:graphicFrame>
        <p:nvGraphicFramePr>
          <p:cNvPr id="19" name="Espace réservé du contenu 18">
            <a:extLst>
              <a:ext uri="{FF2B5EF4-FFF2-40B4-BE49-F238E27FC236}">
                <a16:creationId xmlns:a16="http://schemas.microsoft.com/office/drawing/2014/main" id="{1E8AF409-B524-68EE-1356-86B2FB74730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8039322"/>
              </p:ext>
            </p:extLst>
          </p:nvPr>
        </p:nvGraphicFramePr>
        <p:xfrm>
          <a:off x="7818437" y="868363"/>
          <a:ext cx="3658859" cy="3997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702">
                  <a:extLst>
                    <a:ext uri="{9D8B030D-6E8A-4147-A177-3AD203B41FA5}">
                      <a16:colId xmlns:a16="http://schemas.microsoft.com/office/drawing/2014/main" val="1246511732"/>
                    </a:ext>
                  </a:extLst>
                </a:gridCol>
                <a:gridCol w="758157">
                  <a:extLst>
                    <a:ext uri="{9D8B030D-6E8A-4147-A177-3AD203B41FA5}">
                      <a16:colId xmlns:a16="http://schemas.microsoft.com/office/drawing/2014/main" val="813706004"/>
                    </a:ext>
                  </a:extLst>
                </a:gridCol>
              </a:tblGrid>
              <a:tr h="333161">
                <a:tc>
                  <a:txBody>
                    <a:bodyPr/>
                    <a:lstStyle/>
                    <a:p>
                      <a:r>
                        <a:rPr lang="fr-FR" sz="1200" dirty="0"/>
                        <a:t>Etablissement + 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Profils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6349302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Lille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5305031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Rennes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4187120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Nationale Supérieure d'Ingénieurs de Poitiers - ENSI Poitiers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8326853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Supélec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7660217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Bordeaux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150732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Bretagne Occidentale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6100620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Telecom Paris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4733330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Paris-Sud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3959466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ENTPE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1312339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Grenoble Alpes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4191560"/>
                  </a:ext>
                </a:extLst>
              </a:tr>
              <a:tr h="3331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ESTACA - Ecole Supérieure des Techniques Aéronautiques et de Construction Automobile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1573505"/>
                  </a:ext>
                </a:extLst>
              </a:tr>
            </a:tbl>
          </a:graphicData>
        </a:graphic>
      </p:graphicFrame>
      <p:graphicFrame>
        <p:nvGraphicFramePr>
          <p:cNvPr id="18" name="Espace réservé du contenu 17">
            <a:extLst>
              <a:ext uri="{FF2B5EF4-FFF2-40B4-BE49-F238E27FC236}">
                <a16:creationId xmlns:a16="http://schemas.microsoft.com/office/drawing/2014/main" id="{CE7C99F7-B138-2311-1581-37F83DA4AAA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41816478"/>
              </p:ext>
            </p:extLst>
          </p:nvPr>
        </p:nvGraphicFramePr>
        <p:xfrm>
          <a:off x="3753852" y="868363"/>
          <a:ext cx="3403851" cy="5289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998">
                  <a:extLst>
                    <a:ext uri="{9D8B030D-6E8A-4147-A177-3AD203B41FA5}">
                      <a16:colId xmlns:a16="http://schemas.microsoft.com/office/drawing/2014/main" val="2091618912"/>
                    </a:ext>
                  </a:extLst>
                </a:gridCol>
                <a:gridCol w="935853">
                  <a:extLst>
                    <a:ext uri="{9D8B030D-6E8A-4147-A177-3AD203B41FA5}">
                      <a16:colId xmlns:a16="http://schemas.microsoft.com/office/drawing/2014/main" val="1520224542"/>
                    </a:ext>
                  </a:extLst>
                </a:gridCol>
              </a:tblGrid>
              <a:tr h="301214">
                <a:tc>
                  <a:txBody>
                    <a:bodyPr/>
                    <a:lstStyle/>
                    <a:p>
                      <a:r>
                        <a:rPr lang="fr-FR" sz="1200" dirty="0"/>
                        <a:t>Etablissement + 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Profils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4559253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 Mans Université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1100 à 1200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82564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Pierre et Marie Curie</a:t>
                      </a:r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 </a:t>
                      </a:r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(encore publiée)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500 à 600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4709578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Technologie de Compiègne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400 à 500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9483440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Centrale de Lyon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108072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Lyon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1427168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ENSIM Ecole d'ingénieurs Le Mans Université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6530991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Aix-Marseille Université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200 à 300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2063913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Sorbonne Université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43628973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Paris Cité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3729945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Paul Sabatier Toulouse III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977838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Poitiers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532689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 Lyon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326212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Jean Monnet Saint-Etienne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7816975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Montpellier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4189113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Arts et Métiers ParisTech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100 à 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7831387"/>
                  </a:ext>
                </a:extLst>
              </a:tr>
              <a:tr h="30121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Centrale Méditerranée</a:t>
                      </a:r>
                      <a:endParaRPr lang="fr-FR" sz="1000" b="1" i="0" u="sng" strike="noStrike" dirty="0">
                        <a:solidFill>
                          <a:srgbClr val="002060"/>
                        </a:solidFill>
                        <a:effectLst/>
                        <a:highlight>
                          <a:srgbClr val="CAEDFB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highlight>
                            <a:srgbClr val="CAEDFB"/>
                          </a:highlight>
                          <a:uLnTx/>
                          <a:uFillTx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100 à 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9103937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553A7DB-FC22-73ED-7C4C-A995A2C54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14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5E34285-4A2A-D2A8-D088-3B03D763D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47393" cy="4601183"/>
          </a:xfrm>
        </p:spPr>
        <p:txBody>
          <a:bodyPr>
            <a:normAutofit fontScale="90000"/>
          </a:bodyPr>
          <a:lstStyle/>
          <a:p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168 Etablissements</a:t>
            </a:r>
            <a:br>
              <a:rPr lang="fr-FR" sz="2400" dirty="0"/>
            </a:br>
            <a:r>
              <a:rPr lang="fr-FR" sz="2400" dirty="0"/>
              <a:t>Universités et Ecoles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6800 Profils Acoustique</a:t>
            </a: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br>
              <a:rPr lang="fr-FR" dirty="0"/>
            </a:b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5EA3592E-5CC0-A801-3B64-7766461F7C5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7927360"/>
              </p:ext>
            </p:extLst>
          </p:nvPr>
        </p:nvGraphicFramePr>
        <p:xfrm>
          <a:off x="37121" y="3517007"/>
          <a:ext cx="3373149" cy="156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702">
                  <a:extLst>
                    <a:ext uri="{9D8B030D-6E8A-4147-A177-3AD203B41FA5}">
                      <a16:colId xmlns:a16="http://schemas.microsoft.com/office/drawing/2014/main" val="3344991231"/>
                    </a:ext>
                  </a:extLst>
                </a:gridCol>
                <a:gridCol w="1231902">
                  <a:extLst>
                    <a:ext uri="{9D8B030D-6E8A-4147-A177-3AD203B41FA5}">
                      <a16:colId xmlns:a16="http://schemas.microsoft.com/office/drawing/2014/main" val="2430926442"/>
                    </a:ext>
                  </a:extLst>
                </a:gridCol>
                <a:gridCol w="965545">
                  <a:extLst>
                    <a:ext uri="{9D8B030D-6E8A-4147-A177-3AD203B41FA5}">
                      <a16:colId xmlns:a16="http://schemas.microsoft.com/office/drawing/2014/main" val="15618779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Etablissements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1491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Universités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4518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388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Ecoles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2290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90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6808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596124"/>
                  </a:ext>
                </a:extLst>
              </a:tr>
            </a:tbl>
          </a:graphicData>
        </a:graphic>
      </p:graphicFrame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B4A022E3-C65D-EBB0-355D-70A5D8601A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42719"/>
              </p:ext>
            </p:extLst>
          </p:nvPr>
        </p:nvGraphicFramePr>
        <p:xfrm>
          <a:off x="4267200" y="3184127"/>
          <a:ext cx="6043450" cy="1760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812">
                  <a:extLst>
                    <a:ext uri="{9D8B030D-6E8A-4147-A177-3AD203B41FA5}">
                      <a16:colId xmlns:a16="http://schemas.microsoft.com/office/drawing/2014/main" val="3344991231"/>
                    </a:ext>
                  </a:extLst>
                </a:gridCol>
                <a:gridCol w="866027">
                  <a:extLst>
                    <a:ext uri="{9D8B030D-6E8A-4147-A177-3AD203B41FA5}">
                      <a16:colId xmlns:a16="http://schemas.microsoft.com/office/drawing/2014/main" val="3446280213"/>
                    </a:ext>
                  </a:extLst>
                </a:gridCol>
                <a:gridCol w="721279">
                  <a:extLst>
                    <a:ext uri="{9D8B030D-6E8A-4147-A177-3AD203B41FA5}">
                      <a16:colId xmlns:a16="http://schemas.microsoft.com/office/drawing/2014/main" val="175446677"/>
                    </a:ext>
                  </a:extLst>
                </a:gridCol>
                <a:gridCol w="1256775">
                  <a:extLst>
                    <a:ext uri="{9D8B030D-6E8A-4147-A177-3AD203B41FA5}">
                      <a16:colId xmlns:a16="http://schemas.microsoft.com/office/drawing/2014/main" val="1561877925"/>
                    </a:ext>
                  </a:extLst>
                </a:gridCol>
                <a:gridCol w="775921">
                  <a:extLst>
                    <a:ext uri="{9D8B030D-6E8A-4147-A177-3AD203B41FA5}">
                      <a16:colId xmlns:a16="http://schemas.microsoft.com/office/drawing/2014/main" val="1400993668"/>
                    </a:ext>
                  </a:extLst>
                </a:gridCol>
                <a:gridCol w="972636">
                  <a:extLst>
                    <a:ext uri="{9D8B030D-6E8A-4147-A177-3AD203B41FA5}">
                      <a16:colId xmlns:a16="http://schemas.microsoft.com/office/drawing/2014/main" val="2622730693"/>
                    </a:ext>
                  </a:extLst>
                </a:gridCol>
              </a:tblGrid>
              <a:tr h="27691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Tranches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Univ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Ecoles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Univ + Ecoles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491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Plus de 50 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5427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388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10 à 50 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290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dirty="0" err="1"/>
                        <a:t>Inf</a:t>
                      </a:r>
                      <a:r>
                        <a:rPr lang="fr-FR" sz="1200" b="0" dirty="0"/>
                        <a:t> 10 profils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267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596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158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6808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099241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BD0BC1B7-E063-855C-DA72-514F6C741A3E}"/>
              </a:ext>
            </a:extLst>
          </p:cNvPr>
          <p:cNvSpPr txBox="1"/>
          <p:nvPr/>
        </p:nvSpPr>
        <p:spPr>
          <a:xfrm>
            <a:off x="5011236" y="2069591"/>
            <a:ext cx="4330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TOP établissements </a:t>
            </a:r>
          </a:p>
          <a:p>
            <a:pPr algn="ctr"/>
            <a:r>
              <a:rPr lang="fr-FR" sz="1600" dirty="0"/>
              <a:t>27 établissements cumulent 80%</a:t>
            </a:r>
          </a:p>
          <a:p>
            <a:pPr algn="ctr"/>
            <a:r>
              <a:rPr lang="fr-FR" sz="1600" dirty="0"/>
              <a:t>des  profils Acoustique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AAC8215-8C05-872D-614F-49EDE9E5528C}"/>
              </a:ext>
            </a:extLst>
          </p:cNvPr>
          <p:cNvSpPr txBox="1"/>
          <p:nvPr/>
        </p:nvSpPr>
        <p:spPr>
          <a:xfrm>
            <a:off x="4147954" y="773660"/>
            <a:ext cx="6409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Carte de France des établissements par régions</a:t>
            </a:r>
          </a:p>
          <a:p>
            <a:pPr algn="ctr"/>
            <a:r>
              <a:rPr lang="fr-FR" sz="2000" dirty="0">
                <a:solidFill>
                  <a:srgbClr val="002060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Voir diapos 17 à 31</a:t>
            </a:r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430BB87-4297-865D-6C75-E81445AD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867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DA3A171-B1F4-04BD-8753-0D7AE2623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/>
              <a:t>Etablissements</a:t>
            </a:r>
            <a:br>
              <a:rPr lang="fr-FR" sz="2400" dirty="0"/>
            </a:br>
            <a:r>
              <a:rPr lang="fr-FR" sz="2400" dirty="0"/>
              <a:t>classés par régions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Nombre de profils Acoustique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ECE02E90-38E1-1E77-3938-40D5E16392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329371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1F95A9-A1E9-45FD-D9B2-ED9C96B3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3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F0C84481-7260-FC7A-5DCA-E1E3DD70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chemeClr val="accent1"/>
                </a:solidFill>
              </a:rPr>
              <a:t>Carte de France des Universités &amp; Ecoles</a:t>
            </a:r>
            <a:br>
              <a:rPr lang="fr-FR" sz="2800" dirty="0">
                <a:solidFill>
                  <a:schemeClr val="accent1"/>
                </a:solidFill>
              </a:rPr>
            </a:br>
            <a:r>
              <a:rPr lang="fr-FR" sz="2800" dirty="0">
                <a:solidFill>
                  <a:schemeClr val="accent1"/>
                </a:solidFill>
              </a:rPr>
              <a:t>Profils Alumni Acoustique</a:t>
            </a:r>
            <a:br>
              <a:rPr lang="fr-FR" sz="5400" dirty="0">
                <a:solidFill>
                  <a:schemeClr val="accent1"/>
                </a:solidFill>
              </a:rPr>
            </a:b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FC32C7F-B3FB-9115-85BE-2E3EA38C0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Présentation par régions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FE3553-86A1-2CAF-7B8B-12E270D9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44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Auvergne-Rhône-Alpes</a:t>
            </a:r>
            <a:br>
              <a:rPr lang="fr-FR" sz="2400" dirty="0"/>
            </a:br>
            <a:r>
              <a:rPr lang="fr-FR" sz="2400" dirty="0"/>
              <a:t>Universités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055767"/>
              </p:ext>
            </p:extLst>
          </p:nvPr>
        </p:nvGraphicFramePr>
        <p:xfrm>
          <a:off x="4155989" y="828318"/>
          <a:ext cx="5769296" cy="181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14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6641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de  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Jean Monnet Saint-Etienne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Grenoble Alpes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Savoie Mont Blanc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Université Clermont Auvergne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Auvergne-Rhône-Alpes</a:t>
            </a:r>
            <a:br>
              <a:rPr lang="fr-FR" sz="2400" dirty="0"/>
            </a:br>
            <a:r>
              <a:rPr lang="fr-FR" sz="2400" dirty="0"/>
              <a:t>Ecoles d’Ingénieurs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821388"/>
              </p:ext>
            </p:extLst>
          </p:nvPr>
        </p:nvGraphicFramePr>
        <p:xfrm>
          <a:off x="4155989" y="828318"/>
          <a:ext cx="5769296" cy="52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14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1664154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Etablissement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Nombre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 profils Acoustique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Ecole Centrale de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Insa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 à 400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ENTPE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CPE Lyon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Mines Saint-Etienne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INP - Phelma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INP - Ense3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Annecy-Chambéry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Clermont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École Nationale d'Ingénieurs de Saint-Étienne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INP - Ensimag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Polytech Grenoble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Télécom Saint-Etienne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INP - Génie industriel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963630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Grenoble INP Esisar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10439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ITECH Lyon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4426573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SIGMA Clermont 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378234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247158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1567</TotalTime>
  <Words>2046</Words>
  <Application>Microsoft Macintosh PowerPoint</Application>
  <PresentationFormat>Grand écran</PresentationFormat>
  <Paragraphs>610</Paragraphs>
  <Slides>23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  <vt:variant>
        <vt:lpstr>Diaporamas personnalisés</vt:lpstr>
      </vt:variant>
      <vt:variant>
        <vt:i4>1</vt:i4>
      </vt:variant>
    </vt:vector>
  </HeadingPairs>
  <TitlesOfParts>
    <vt:vector size="30" baseType="lpstr">
      <vt:lpstr>Aptos</vt:lpstr>
      <vt:lpstr>Aptos Narrow</vt:lpstr>
      <vt:lpstr>Arial</vt:lpstr>
      <vt:lpstr>Corbel</vt:lpstr>
      <vt:lpstr>Wingdings 2</vt:lpstr>
      <vt:lpstr>Cadre</vt:lpstr>
      <vt:lpstr>Présentation PowerPoint</vt:lpstr>
      <vt:lpstr>Profils LinkedIn Acoustique</vt:lpstr>
      <vt:lpstr>Carte de France des Universités &amp; Ecoles Profils Alumni Acoustique </vt:lpstr>
      <vt:lpstr>TOP établissements avec plus de 50 profils Acoustique 80 % du total des profils  Acoustique    </vt:lpstr>
      <vt:lpstr>   168 Etablissements Universités et Ecoles  6800 Profils Acoustique        </vt:lpstr>
      <vt:lpstr>Etablissements classés par régions  Nombre de profils Acoustique  </vt:lpstr>
      <vt:lpstr>Carte de France des Universités &amp; Ecoles Profils Alumni Acoustique </vt:lpstr>
      <vt:lpstr>Auvergne-Rhône-Alpes Universités</vt:lpstr>
      <vt:lpstr>Auvergne-Rhône-Alpes Ecoles d’Ingénieurs</vt:lpstr>
      <vt:lpstr>Bourgogne-Franche-Comté Universités Ecoles d’Ingénieurs</vt:lpstr>
      <vt:lpstr>Bretagne Universités Ecoles d’Ingénieurs</vt:lpstr>
      <vt:lpstr>Centre-Val de Loire Universités Ecoles d’Ingénieurs</vt:lpstr>
      <vt:lpstr>Grand Est Universités Ecoles d’Ingénieurs</vt:lpstr>
      <vt:lpstr>Hauts -de-France Universités Ecoles d’Ingénieurs</vt:lpstr>
      <vt:lpstr>Île-de-France Universités </vt:lpstr>
      <vt:lpstr>Île-de-France Ecoles d’Ingénieurs </vt:lpstr>
      <vt:lpstr>Normandie Universités Ecoles d’Ingénieurs </vt:lpstr>
      <vt:lpstr>Nouvelle-Aquitaine Universités Ecoles d’Ingénieurs </vt:lpstr>
      <vt:lpstr>Occitanie Universités Ecoles d’Ingénieurs </vt:lpstr>
      <vt:lpstr>Pays de la Loire Universités Ecoles d’Ingénieurs </vt:lpstr>
      <vt:lpstr>Région Sud Universités Ecoles d’Ingénieurs </vt:lpstr>
      <vt:lpstr>TOP établissements Liens vers leurs  profils Alumni Acoustique &amp; PhD </vt:lpstr>
      <vt:lpstr>TOP établissements profils acoustique   plus de 50 Profils PhD Total profils PhD: 910 Ratio Phd moyen: 27%</vt:lpstr>
      <vt:lpstr>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Bamberger</dc:creator>
  <cp:lastModifiedBy>Alain Bamberger</cp:lastModifiedBy>
  <cp:revision>37</cp:revision>
  <dcterms:created xsi:type="dcterms:W3CDTF">2024-04-12T12:28:36Z</dcterms:created>
  <dcterms:modified xsi:type="dcterms:W3CDTF">2024-04-26T07:15:00Z</dcterms:modified>
</cp:coreProperties>
</file>