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20"/>
  </p:notesMasterIdLst>
  <p:sldIdLst>
    <p:sldId id="256" r:id="rId2"/>
    <p:sldId id="270" r:id="rId3"/>
    <p:sldId id="261" r:id="rId4"/>
    <p:sldId id="262" r:id="rId5"/>
    <p:sldId id="263" r:id="rId6"/>
    <p:sldId id="264" r:id="rId7"/>
    <p:sldId id="265" r:id="rId8"/>
    <p:sldId id="290" r:id="rId9"/>
    <p:sldId id="266" r:id="rId10"/>
    <p:sldId id="267" r:id="rId11"/>
    <p:sldId id="271" r:id="rId12"/>
    <p:sldId id="297" r:id="rId13"/>
    <p:sldId id="291" r:id="rId14"/>
    <p:sldId id="292" r:id="rId15"/>
    <p:sldId id="293" r:id="rId16"/>
    <p:sldId id="294" r:id="rId17"/>
    <p:sldId id="295" r:id="rId18"/>
    <p:sldId id="296" r:id="rId19"/>
  </p:sldIdLst>
  <p:sldSz cx="12192000" cy="6858000"/>
  <p:notesSz cx="6858000" cy="9144000"/>
  <p:custShowLst>
    <p:custShow name="Diaporama personnalisé 1" id="0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1"/>
    <p:restoredTop sz="94646"/>
  </p:normalViewPr>
  <p:slideViewPr>
    <p:cSldViewPr snapToGrid="0">
      <p:cViewPr varScale="1">
        <p:scale>
          <a:sx n="159" d="100"/>
          <a:sy n="159" d="100"/>
        </p:scale>
        <p:origin x="184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AA89BA-F631-F441-93DF-0B4FC47DB6D8}" type="datetimeFigureOut">
              <a:rPr lang="fr-FR" smtClean="0"/>
              <a:t>26/04/2024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55A66D-A068-DE46-8383-46EAF006C0C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46450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55A66D-A068-DE46-8383-46EAF006C0C3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9557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2F144-B6C9-5F4D-94E0-80AF6B487A7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FB767B-181D-EC43-977C-F3F30751CF1A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8B1EA-5751-634D-A4D9-DBE6ABEE476F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5EF1A-BE2F-2D4F-AEE8-195E1F8AB8D5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547C5-A273-974A-9232-C36AE88A2090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95912-4889-B64C-AED4-253974207408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FC7CE-0997-9246-9B12-D57736A59E3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A8A8F-0143-4748-8934-CFF264792A1B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B7425-9DDD-7644-A7F3-ABF500C396C9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0FD28D-86BA-B345-B087-5F80B3488D1D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1F6C7-BABF-8F43-A159-7B2AC97886D8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71109FB-DE74-5542-B25A-7C08C6473F9B}" type="datetime1">
              <a:rPr lang="fr-FR" smtClean="0"/>
              <a:t>26/04/2024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viam-acoustique/" TargetMode="External"/><Relationship Id="rId18" Type="http://schemas.openxmlformats.org/officeDocument/2006/relationships/hyperlink" Target="https://www.linkedin.com/company/syos---shape-your-own-sound/people/?facetFieldOfStudy=100899" TargetMode="External"/><Relationship Id="rId26" Type="http://schemas.openxmlformats.org/officeDocument/2006/relationships/hyperlink" Target="https://www.linkedin.com/company/auditori-home/people/?facetFieldOfStudy=100899" TargetMode="External"/><Relationship Id="rId3" Type="http://schemas.openxmlformats.org/officeDocument/2006/relationships/hyperlink" Target="https://www.linkedin.com/company/serialacoustique/" TargetMode="External"/><Relationship Id="rId21" Type="http://schemas.openxmlformats.org/officeDocument/2006/relationships/hyperlink" Target="https://www.linkedin.com/company/biophonia/people/" TargetMode="External"/><Relationship Id="rId34" Type="http://schemas.openxmlformats.org/officeDocument/2006/relationships/hyperlink" Target="https://www.linkedin.com/company/arteac-lab/people/?facetFieldOfStudy=100899" TargetMode="External"/><Relationship Id="rId7" Type="http://schemas.openxmlformats.org/officeDocument/2006/relationships/hyperlink" Target="https://www.linkedin.com/company/slam-acoustique/people/" TargetMode="External"/><Relationship Id="rId12" Type="http://schemas.openxmlformats.org/officeDocument/2006/relationships/hyperlink" Target="https://www.linkedin.com/company/echo-acoustique/people/?facetFieldOfStudy=100899" TargetMode="External"/><Relationship Id="rId17" Type="http://schemas.openxmlformats.org/officeDocument/2006/relationships/hyperlink" Target="https://www.linkedin.com/company/syos---shape-your-own-sound/about/" TargetMode="External"/><Relationship Id="rId25" Type="http://schemas.openxmlformats.org/officeDocument/2006/relationships/hyperlink" Target="https://www.linkedin.com/company/auditori-home/" TargetMode="External"/><Relationship Id="rId33" Type="http://schemas.openxmlformats.org/officeDocument/2006/relationships/hyperlink" Target="https://www.linkedin.com/company/arteac-lab/people/" TargetMode="External"/><Relationship Id="rId2" Type="http://schemas.openxmlformats.org/officeDocument/2006/relationships/hyperlink" Target="https://www.linkedin.com/company/salto-ingenierie/people/?facetFieldOfStudy=100899" TargetMode="External"/><Relationship Id="rId16" Type="http://schemas.openxmlformats.org/officeDocument/2006/relationships/hyperlink" Target="https://www.linkedin.com/company/audiogaming/people/?facetFieldOfStudy=100899" TargetMode="External"/><Relationship Id="rId20" Type="http://schemas.openxmlformats.org/officeDocument/2006/relationships/hyperlink" Target="https://www.linkedin.com/company/les-studios-de-la-fabrique/people/?facetFieldOfStudy=100899" TargetMode="External"/><Relationship Id="rId29" Type="http://schemas.openxmlformats.org/officeDocument/2006/relationships/hyperlink" Target="https://www.linkedin.com/company/cinea-acoustique/peop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metacoustic/people/?facetSkillExplicit=4524" TargetMode="External"/><Relationship Id="rId11" Type="http://schemas.openxmlformats.org/officeDocument/2006/relationships/hyperlink" Target="https://www.linkedin.com/company/echo-acoustique/" TargetMode="External"/><Relationship Id="rId24" Type="http://schemas.openxmlformats.org/officeDocument/2006/relationships/hyperlink" Target="https://www.linkedin.com/company/architecture-acoustique-sa/people/?facetFieldOfStudy=100899" TargetMode="External"/><Relationship Id="rId32" Type="http://schemas.openxmlformats.org/officeDocument/2006/relationships/hyperlink" Target="https://www.linkedin.com/company/stimshop/people/?facetFieldOfStudy=100899" TargetMode="External"/><Relationship Id="rId5" Type="http://schemas.openxmlformats.org/officeDocument/2006/relationships/hyperlink" Target="https://www.linkedin.com/company/metacoustic/" TargetMode="External"/><Relationship Id="rId15" Type="http://schemas.openxmlformats.org/officeDocument/2006/relationships/hyperlink" Target="https://www.linkedin.com/company/audiogaming/" TargetMode="External"/><Relationship Id="rId23" Type="http://schemas.openxmlformats.org/officeDocument/2006/relationships/hyperlink" Target="https://www.linkedin.com/company/architecture-acoustique-sa/people/" TargetMode="External"/><Relationship Id="rId28" Type="http://schemas.openxmlformats.org/officeDocument/2006/relationships/hyperlink" Target="https://www.linkedin.com/company/acoustique-bsec/people/?facetFieldOfStudy=100899" TargetMode="External"/><Relationship Id="rId10" Type="http://schemas.openxmlformats.org/officeDocument/2006/relationships/hyperlink" Target="https://www.linkedin.com/company/denoize/people/?facetFieldOfStudy=100899" TargetMode="External"/><Relationship Id="rId19" Type="http://schemas.openxmlformats.org/officeDocument/2006/relationships/hyperlink" Target="https://www.linkedin.com/company/les-studios-de-la-fabrique/people/" TargetMode="External"/><Relationship Id="rId31" Type="http://schemas.openxmlformats.org/officeDocument/2006/relationships/hyperlink" Target="https://www.linkedin.com/company/stimshop/people/" TargetMode="External"/><Relationship Id="rId4" Type="http://schemas.openxmlformats.org/officeDocument/2006/relationships/hyperlink" Target="https://www.linkedin.com/company/serialacoustique/people/?facetFieldOfStudy=100899" TargetMode="External"/><Relationship Id="rId9" Type="http://schemas.openxmlformats.org/officeDocument/2006/relationships/hyperlink" Target="https://www.linkedin.com/company/denoize/people/" TargetMode="External"/><Relationship Id="rId14" Type="http://schemas.openxmlformats.org/officeDocument/2006/relationships/hyperlink" Target="https://www.linkedin.com/company/viam-acoustique/people/?facetFieldOfStudy=100899" TargetMode="External"/><Relationship Id="rId22" Type="http://schemas.openxmlformats.org/officeDocument/2006/relationships/hyperlink" Target="https://www.linkedin.com/company/biophonia/people/?facetFieldOfStudy=100899" TargetMode="External"/><Relationship Id="rId27" Type="http://schemas.openxmlformats.org/officeDocument/2006/relationships/hyperlink" Target="https://www.linkedin.com/company/acoustique-bsec/people/" TargetMode="External"/><Relationship Id="rId30" Type="http://schemas.openxmlformats.org/officeDocument/2006/relationships/hyperlink" Target="https://www.linkedin.com/company/cinea-acoustique/people/?facetSkillExplicit=4524" TargetMode="External"/><Relationship Id="rId8" Type="http://schemas.openxmlformats.org/officeDocument/2006/relationships/hyperlink" Target="https://www.linkedin.com/company/slam-acoustique/people/?facetFieldOfStudy=100899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cea/" TargetMode="External"/><Relationship Id="rId13" Type="http://schemas.openxmlformats.org/officeDocument/2006/relationships/hyperlink" Target="https://www.linkedin.com/company/harman-international/people/?facetFieldOfStudy=100899&amp;keywords=%22PhD%22%20OR%20%22Ph.D%22%20OR%20%22Docteur%22%20OR%20%22Doctorat%22%20OR%20%22Doctorant%22%20OR%20%22Doctorante%22" TargetMode="External"/><Relationship Id="rId18" Type="http://schemas.openxmlformats.org/officeDocument/2006/relationships/hyperlink" Target="https://www.linkedin.com/company/onera/people/" TargetMode="External"/><Relationship Id="rId26" Type="http://schemas.openxmlformats.org/officeDocument/2006/relationships/hyperlink" Target="https://www.linkedin.com/company/stellantis/" TargetMode="External"/><Relationship Id="rId3" Type="http://schemas.openxmlformats.org/officeDocument/2006/relationships/hyperlink" Target="https://www.linkedin.com/company/airbusgroup/people/?facetFieldOfStudy=100899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renaultgroup/people/?facetFieldOfStudy=100899&amp;keywords=%22PhD%22%20OR%20%22Ph.D%22%20OR%20%22Docteur%22%20OR%20%22Doctorat%22%20OR%20%22Doctorant%22%20OR%20%22Doctorante%22" TargetMode="External"/><Relationship Id="rId7" Type="http://schemas.openxmlformats.org/officeDocument/2006/relationships/hyperlink" Target="https://www.linkedin.com/company/apple/people/?facetFieldOfStudy=100899&amp;keywords=%22PhD%22%20OR%20%22Ph.D%22%20OR%20%22Docteur%22%20OR%20%22Doctorat%22%20OR%20%22Doctorant%22%20OR%20%22Doctorante%22" TargetMode="External"/><Relationship Id="rId12" Type="http://schemas.openxmlformats.org/officeDocument/2006/relationships/hyperlink" Target="https://www.linkedin.com/company/harman-international/people/" TargetMode="External"/><Relationship Id="rId17" Type="http://schemas.openxmlformats.org/officeDocument/2006/relationships/hyperlink" Target="https://www.linkedin.com/company/naval-group/people/?facetFieldOfStudy=100899%2C100741&amp;keywords=%22PhD%22%20OR%20%22Ph.D%22%20OR%20%22Docteur%22%20OR%20%22Doctorat%22%20OR%20%22Doctorant%22%20OR%20%22Doctorante%22" TargetMode="External"/><Relationship Id="rId25" Type="http://schemas.openxmlformats.org/officeDocument/2006/relationships/hyperlink" Target="https://www.linkedin.com/company/siemenssoftware/people/?facetFieldOfStudy=100899&amp;keywords=%22PhD%22%20OR%20%22Ph.D%22%20OR%20%22Docteur%22%20OR%20%22Doctorat%22%20OR%20%22Doctorant%22%20OR%20%22Doctorante%22" TargetMode="External"/><Relationship Id="rId2" Type="http://schemas.openxmlformats.org/officeDocument/2006/relationships/hyperlink" Target="https://www.linkedin.com/company/airbusgroup/" TargetMode="External"/><Relationship Id="rId16" Type="http://schemas.openxmlformats.org/officeDocument/2006/relationships/hyperlink" Target="https://www.linkedin.com/company/naval-group/" TargetMode="External"/><Relationship Id="rId20" Type="http://schemas.openxmlformats.org/officeDocument/2006/relationships/hyperlink" Target="https://www.linkedin.com/company/renaultgroup/" TargetMode="External"/><Relationship Id="rId29" Type="http://schemas.openxmlformats.org/officeDocument/2006/relationships/hyperlink" Target="https://www.linkedin.com/company/thales/people/?facetFieldOfStudy=100899&amp;keywords=%22PhD%22%20OR%20%22Ph.D%22%20OR%20%22Docteur%22%20OR%20%22Doctorat%22%20OR%20%22Doctorant%22%20OR%20%22Doctorante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pple/" TargetMode="External"/><Relationship Id="rId11" Type="http://schemas.openxmlformats.org/officeDocument/2006/relationships/hyperlink" Target="https://www.linkedin.com/company/exail/people/?facetFieldOfStudy=100899&amp;keywords=%22PhD%22%20OR%20%22Ph.D%22%20OR%20%22Docteur%22%20OR%20%22Doctorat%22%20OR%20%22Doctorant%22%20OR%20%22Doctorante%22" TargetMode="External"/><Relationship Id="rId24" Type="http://schemas.openxmlformats.org/officeDocument/2006/relationships/hyperlink" Target="https://www.linkedin.com/company/siemenssoftware/" TargetMode="External"/><Relationship Id="rId5" Type="http://schemas.openxmlformats.org/officeDocument/2006/relationships/hyperlink" Target="https://www.linkedin.com/company/alstom/people/?facetFieldOfStudy=100899&amp;keywords=%22PhD%22%20OR%20%22Ph.D%22%20OR%20%22Docteur%22%20OR%20%22Doctorat%22%20OR%20%22Doctorant%22%20OR%20%22Doctorante%22" TargetMode="External"/><Relationship Id="rId15" Type="http://schemas.openxmlformats.org/officeDocument/2006/relationships/hyperlink" Target="https://www.linkedin.com/company/ircam/people/?facetFieldOfStudy=100899&amp;keywords=%22PhD%22%20OR%20%22Ph.D%22%20OR%20%22Docteur%22%20OR%20%22Doctorat%22%20OR%20%22Doctorant%22%20OR%20%22Doctorante%22" TargetMode="External"/><Relationship Id="rId23" Type="http://schemas.openxmlformats.org/officeDocument/2006/relationships/hyperlink" Target="https://www.linkedin.com/company/safran/people/?facetFieldOfStudy=100899%2C100741&amp;keywords=%22PhD%22%20OR%20%22Ph.D%22%20OR%20%22Docteur%22%20OR%20%22Doctorat%22%20OR%20%22Doctorant%22%20OR%20%22Doctorante%22" TargetMode="External"/><Relationship Id="rId28" Type="http://schemas.openxmlformats.org/officeDocument/2006/relationships/hyperlink" Target="https://www.linkedin.com/company/thales/people/" TargetMode="External"/><Relationship Id="rId10" Type="http://schemas.openxmlformats.org/officeDocument/2006/relationships/hyperlink" Target="https://www.linkedin.com/company/exail/people/" TargetMode="External"/><Relationship Id="rId19" Type="http://schemas.openxmlformats.org/officeDocument/2006/relationships/hyperlink" Target="https://www.linkedin.com/company/onera/people/?facetFieldOfStudy=100899&amp;keywords=%22PhD%22%20OR%20%22Ph.D%22%20OR%20%22Docteur%22%20OR%20%22Doctorat%22%20OR%20%22Doctorant%22%20OR%20%22Doctorante%22" TargetMode="External"/><Relationship Id="rId31" Type="http://schemas.openxmlformats.org/officeDocument/2006/relationships/hyperlink" Target="https://www.linkedin.com/company/valeo/people/?facetFieldOfStudy=100899&amp;keywords=%22PhD%22%20OR%20%22Ph.D%22%20OR%20%22Docteur%22%20OR%20%22Doctorat%22%20OR%20%22Doctorant%22%20OR%20%22Doctorante%22" TargetMode="External"/><Relationship Id="rId4" Type="http://schemas.openxmlformats.org/officeDocument/2006/relationships/hyperlink" Target="https://www.linkedin.com/company/alstom/people/" TargetMode="External"/><Relationship Id="rId9" Type="http://schemas.openxmlformats.org/officeDocument/2006/relationships/hyperlink" Target="https://www.linkedin.com/company/cea/people/?facetFieldOfStudy=100899&amp;keywords=%22PhD%22%20OR%20%22Ph.D%22%20OR%20%22Docteur%22%20OR%20%22Doctorat%22%20OR%20%22Doctorant%22%20OR%20%22Doctorante%22" TargetMode="External"/><Relationship Id="rId14" Type="http://schemas.openxmlformats.org/officeDocument/2006/relationships/hyperlink" Target="https://www.linkedin.com/company/ircam/" TargetMode="External"/><Relationship Id="rId22" Type="http://schemas.openxmlformats.org/officeDocument/2006/relationships/hyperlink" Target="https://www.linkedin.com/company/safran/" TargetMode="External"/><Relationship Id="rId27" Type="http://schemas.openxmlformats.org/officeDocument/2006/relationships/hyperlink" Target="https://www.linkedin.com/company/stellantis/people/?facetFieldOfStudy=100899&amp;keywords=%22PhD%22%20OR%20%22Ph.D%22%20OR%20%22Docteur%22%20OR%20%22Doctorat%22%20OR%20%22Doctorant%22%20OR%20%22Doctorante%22" TargetMode="External"/><Relationship Id="rId30" Type="http://schemas.openxmlformats.org/officeDocument/2006/relationships/hyperlink" Target="https://www.linkedin.com/company/valeo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arup/people/" TargetMode="External"/><Relationship Id="rId13" Type="http://schemas.openxmlformats.org/officeDocument/2006/relationships/hyperlink" Target="https://www.linkedin.com/company/cealist/people/?facetFieldOfStudy=100899&amp;keywords=%22PhD%22%20OR%20%22Ph.D%22%20OR%20%22Docteur%22%20OR%20%22Doctorat%22%20OR%20%22Doctorant%22%20OR%20%22Doctorante%22" TargetMode="External"/><Relationship Id="rId18" Type="http://schemas.openxmlformats.org/officeDocument/2006/relationships/hyperlink" Target="https://www.linkedin.com/company/devialet/" TargetMode="External"/><Relationship Id="rId26" Type="http://schemas.openxmlformats.org/officeDocument/2006/relationships/hyperlink" Target="https://www.linkedin.com/company/orange/people/" TargetMode="External"/><Relationship Id="rId3" Type="http://schemas.openxmlformats.org/officeDocument/2006/relationships/hyperlink" Target="https://www.linkedin.com/company/acoemgroup/people/?facetFieldOfStudy=100899%2C100741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direction-generale-de-larmement/people/?facetFieldOfStudy=100899&amp;keywords=%22PhD%22%20OR%20%22Ph.D%22%20OR%20%22Docteur%22%20OR%20%22Doctorat%22%20OR%20%22Doctorant%22%20OR%20%22Doctorante%22" TargetMode="External"/><Relationship Id="rId7" Type="http://schemas.openxmlformats.org/officeDocument/2006/relationships/hyperlink" Target="https://www.linkedin.com/company/arteac-lab/people/?facetFieldOfStudy=100899&amp;keywords=%22PhD%22%20OR%20%22Ph.D%22%20OR%20%22Docteur%22%20OR%20%22Doctorat%22%20OR%20%22Doctorant%22%20OR%20%22Doctorante%22" TargetMode="External"/><Relationship Id="rId12" Type="http://schemas.openxmlformats.org/officeDocument/2006/relationships/hyperlink" Target="https://www.linkedin.com/company/cealist/people/" TargetMode="External"/><Relationship Id="rId17" Type="http://schemas.openxmlformats.org/officeDocument/2006/relationships/hyperlink" Target="https://www.linkedin.com/company/collins-aerospace/people/?facetFieldOfStudy=100899&amp;keywords=%22PhD%22%20OR%20%22Ph.D%22%20OR%20%22Docteur%22%20OR%20%22Doctorat%22%20OR%20%22Doctorant%22%20OR%20%22Doctorante%22" TargetMode="External"/><Relationship Id="rId25" Type="http://schemas.openxmlformats.org/officeDocument/2006/relationships/hyperlink" Target="https://www.linkedin.com/company/l-acoustics/people/?facetFieldOfStudy=100899%2C100741&amp;keywords=%22PhD%22%20OR%20%22Ph.D%22%20OR%20%22Docteur%22%20OR%20%22Doctorat%22%20OR%20%22Doctorant%22%20OR%20%22Doctorante%22" TargetMode="External"/><Relationship Id="rId2" Type="http://schemas.openxmlformats.org/officeDocument/2006/relationships/hyperlink" Target="https://www.linkedin.com/company/acoemgroup/" TargetMode="External"/><Relationship Id="rId16" Type="http://schemas.openxmlformats.org/officeDocument/2006/relationships/hyperlink" Target="https://www.linkedin.com/company/collins-aerospace/people/" TargetMode="External"/><Relationship Id="rId20" Type="http://schemas.openxmlformats.org/officeDocument/2006/relationships/hyperlink" Target="https://www.linkedin.com/company/direction-generale-de-larmement/people/" TargetMode="External"/><Relationship Id="rId29" Type="http://schemas.openxmlformats.org/officeDocument/2006/relationships/hyperlink" Target="https://www.linkedin.com/company/saint-gobain/people/?facetFieldOfStudy=100899&amp;keywords=%22PhD%22%20OR%20%22Ph.D%22%20OR%20%22Docteur%22%20OR%20%22Doctorat%22%20OR%20%22Doctorant%22%20OR%20%22Doctorante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rteac-lab/people/" TargetMode="External"/><Relationship Id="rId11" Type="http://schemas.openxmlformats.org/officeDocument/2006/relationships/hyperlink" Target="https://www.linkedin.com/company/capgemini-engineering/people/?facetFieldOfStudy=100899&amp;keywords=%22PhD%22%20OR%20%22Ph.D%22%20OR%20%22Docteur%22%20OR%20%22Doctorat%22%20OR%20%22Doctorant%22%20OR%20%22Doctorante%22" TargetMode="External"/><Relationship Id="rId24" Type="http://schemas.openxmlformats.org/officeDocument/2006/relationships/hyperlink" Target="https://www.linkedin.com/company/l-acoustics/" TargetMode="External"/><Relationship Id="rId5" Type="http://schemas.openxmlformats.org/officeDocument/2006/relationships/hyperlink" Target="https://www.linkedin.com/company/arianegroup/people/?facetFieldOfStudy=100899&amp;keywords=%22PhD%22%20OR%20%22Ph.D%22%20OR%20%22Docteur%22%20OR%20%22Doctorat%22%20OR%20%22Doctorant%22%20OR%20%22Doctorante%22" TargetMode="External"/><Relationship Id="rId15" Type="http://schemas.openxmlformats.org/officeDocument/2006/relationships/hyperlink" Target="https://www.linkedin.com/company/cerema/people/?facetFieldOfStudy=100899&amp;keywords=%22PhD%22%20OR%20%22Ph.D%22%20OR%20%22Docteur%22%20OR%20%22Doctorat%22%20OR%20%22Doctorant%22%20OR%20%22Doctorante%22" TargetMode="External"/><Relationship Id="rId23" Type="http://schemas.openxmlformats.org/officeDocument/2006/relationships/hyperlink" Target="https://www.linkedin.com/company/edf/people/?facetFieldOfStudy=100899&amp;keywords=%22PhD%22%20OR%20%22Ph.D%22%20OR%20%22Docteur%22%20OR%20%22Doctorat%22%20OR%20%22Doctorant%22%20OR%20%22Doctorante%22" TargetMode="External"/><Relationship Id="rId28" Type="http://schemas.openxmlformats.org/officeDocument/2006/relationships/hyperlink" Target="https://www.linkedin.com/company/saint-gobain/people/" TargetMode="External"/><Relationship Id="rId10" Type="http://schemas.openxmlformats.org/officeDocument/2006/relationships/hyperlink" Target="https://www.linkedin.com/company/capgemini-engineering/people/" TargetMode="External"/><Relationship Id="rId19" Type="http://schemas.openxmlformats.org/officeDocument/2006/relationships/hyperlink" Target="https://www.linkedin.com/company/devialet/people/?facetFieldOfStudy=100899%2C100741&amp;keywords=%22PhD%22%20OR%20%22Ph.D%22%20OR%20%22Docteur%22%20OR%20%22Doctorat%22%20OR%20%22Doctorant%22%20OR%20%22Doctorante%22" TargetMode="External"/><Relationship Id="rId31" Type="http://schemas.openxmlformats.org/officeDocument/2006/relationships/hyperlink" Target="https://www.linkedin.com/company/vermon/people/?facetFieldOfStudy=100899&amp;keywords=%22PhD%22%20OR%20%22Ph.D%22%20OR%20%22Docteur%22%20OR%20%22Doctorat%22%20OR%20%22Doctorant%22%20OR%20%22Doctorante%22" TargetMode="External"/><Relationship Id="rId4" Type="http://schemas.openxmlformats.org/officeDocument/2006/relationships/hyperlink" Target="https://www.linkedin.com/company/arianegroup/people/" TargetMode="External"/><Relationship Id="rId9" Type="http://schemas.openxmlformats.org/officeDocument/2006/relationships/hyperlink" Target="https://www.linkedin.com/company/arup/people/?facetFieldOfStudy=100899&amp;keywords=%22PhD%22%20OR%20%22Ph.D%22%20OR%20%22Docteur%22%20OR%20%22Doctorat%22%20OR%20%22Doctorant%22%20OR%20%22Doctorante%22" TargetMode="External"/><Relationship Id="rId14" Type="http://schemas.openxmlformats.org/officeDocument/2006/relationships/hyperlink" Target="https://www.linkedin.com/company/cerema/people/" TargetMode="External"/><Relationship Id="rId22" Type="http://schemas.openxmlformats.org/officeDocument/2006/relationships/hyperlink" Target="https://www.linkedin.com/company/edf/" TargetMode="External"/><Relationship Id="rId27" Type="http://schemas.openxmlformats.org/officeDocument/2006/relationships/hyperlink" Target="https://www.linkedin.com/company/orange/people/?facetFieldOfStudy=100899&amp;keywords=%22PhD%22%20OR%20%22Ph.D%22%20OR%20%22Docteur%22%20OR%20%22Doctorat%22%20OR%20%22Doctorant%22%20OR%20%22Doctorante%22" TargetMode="External"/><Relationship Id="rId30" Type="http://schemas.openxmlformats.org/officeDocument/2006/relationships/hyperlink" Target="https://www.linkedin.com/company/vermon/people/?facetFieldOfStudy=100899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cetiat/people/" TargetMode="External"/><Relationship Id="rId13" Type="http://schemas.openxmlformats.org/officeDocument/2006/relationships/hyperlink" Target="https://www.linkedin.com/company/denoize/people/?facetFieldOfStudy=100899&amp;keywords=%22PhD%22%20OR%20%22Ph.D%22%20OR%20%22Docteur%22%20OR%20%22Doctorat%22%20OR%20%22Doctorant%22%20OR%20%22Doctorante%22" TargetMode="External"/><Relationship Id="rId18" Type="http://schemas.openxmlformats.org/officeDocument/2006/relationships/hyperlink" Target="https://www.linkedin.com/company/forvia/people/" TargetMode="External"/><Relationship Id="rId26" Type="http://schemas.openxmlformats.org/officeDocument/2006/relationships/hyperlink" Target="https://www.linkedin.com/company/gehealthcare/people/" TargetMode="External"/><Relationship Id="rId3" Type="http://schemas.openxmlformats.org/officeDocument/2006/relationships/hyperlink" Target="https://www.linkedin.com/company/buffet-crampon-group/people/?facetFieldOfStudy=100899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framatome/people/?facetFieldOfStudy=100899&amp;keywords=%22PhD%22%20OR%20%22Ph.D%22%20OR%20%22Docteur%22%20OR%20%22Doctorat%22%20OR%20%22Doctorant%22%20OR%20%22Doctorante%22" TargetMode="External"/><Relationship Id="rId7" Type="http://schemas.openxmlformats.org/officeDocument/2006/relationships/hyperlink" Target="https://www.linkedin.com/company/cstb/people/?facetFieldOfStudy=100899&amp;keywords=%22PhD%22%20OR%20%22Ph.D%22%20OR%20%22Docteur%22%20OR%20%22Doctorat%22%20OR%20%22Doctorant%22%20OR%20%22Doctorante%22" TargetMode="External"/><Relationship Id="rId12" Type="http://schemas.openxmlformats.org/officeDocument/2006/relationships/hyperlink" Target="https://www.linkedin.com/company/denoize/people/" TargetMode="External"/><Relationship Id="rId17" Type="http://schemas.openxmlformats.org/officeDocument/2006/relationships/hyperlink" Target="https://www.linkedin.com/company/focal-jmlab/people/?facetFieldOfStudy=100899&amp;keywords=%22PhD%22%20OR%20%22Ph.D%22%20OR%20%22Docteur%22%20OR%20%22Doctorat%22%20OR%20%22Doctorant%22%20OR%20%22Doctorante%22" TargetMode="External"/><Relationship Id="rId25" Type="http://schemas.openxmlformats.org/officeDocument/2006/relationships/hyperlink" Target="https://www.linkedin.com/company/ge/people/?facetFieldOfStudy=100899&amp;keywords=%22PhD%22%20OR%20%22Ph.D%22%20OR%20%22Docteur%22%20OR%20%22Doctorat%22%20OR%20%22Doctorant%22%20OR%20%22Doctorante%22" TargetMode="External"/><Relationship Id="rId2" Type="http://schemas.openxmlformats.org/officeDocument/2006/relationships/hyperlink" Target="applewebdata://362E4190-DCBC-44E4-BE93-F3AD0BEF55C8/Musique" TargetMode="External"/><Relationship Id="rId16" Type="http://schemas.openxmlformats.org/officeDocument/2006/relationships/hyperlink" Target="https://www.linkedin.com/company/focal-jmlab/" TargetMode="External"/><Relationship Id="rId20" Type="http://schemas.openxmlformats.org/officeDocument/2006/relationships/hyperlink" Target="https://www.linkedin.com/company/framatom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cstb/" TargetMode="External"/><Relationship Id="rId11" Type="http://schemas.openxmlformats.org/officeDocument/2006/relationships/hyperlink" Target="https://www.linkedin.com/company/deezer/people/?facetFieldOfStudy=100899&amp;keywords=%22PhD%22%20OR%20%22Ph.D%22%20OR%20%22Docteur%22%20OR%20%22Doctorat%22%20OR%20%22Doctorant%22%20OR%20%22Doctorante%22" TargetMode="External"/><Relationship Id="rId24" Type="http://schemas.openxmlformats.org/officeDocument/2006/relationships/hyperlink" Target="https://www.linkedin.com/company/ge/people/" TargetMode="External"/><Relationship Id="rId5" Type="http://schemas.openxmlformats.org/officeDocument/2006/relationships/hyperlink" Target="https://www.linkedin.com/company/capgemini/people/?facetFieldOfStudy=100899&amp;keywords=%22PhD%22%20OR%20%22Ph.D%22%20OR%20%22Docteur%22%20OR%20%22Doctorat%22%20OR%20%22Doctorant%22%20OR%20%22Doctorante%22" TargetMode="External"/><Relationship Id="rId15" Type="http://schemas.openxmlformats.org/officeDocument/2006/relationships/hyperlink" Target="https://www.linkedin.com/company/faurecia/people/?facetFieldOfStudy=100899&amp;keywords=%22PhD%22%20OR%20%22Ph.D%22%20OR%20%22Docteur%22%20OR%20%22Doctorat%22%20OR%20%22Doctorant%22%20OR%20%22Doctorante%22" TargetMode="External"/><Relationship Id="rId23" Type="http://schemas.openxmlformats.org/officeDocument/2006/relationships/hyperlink" Target="https://www.linkedin.com/company/gamba-acoustique/people/?facetFieldOfStudy=100899&amp;keywords=%22PhD%22%20OR%20%22Ph.D%22%20OR%20%22Docteur%22%20OR%20%22Doctorat%22%20OR%20%22Doctorant%22%20OR%20%22Doctorante%22" TargetMode="External"/><Relationship Id="rId10" Type="http://schemas.openxmlformats.org/officeDocument/2006/relationships/hyperlink" Target="https://www.linkedin.com/company/deezer/people/" TargetMode="External"/><Relationship Id="rId19" Type="http://schemas.openxmlformats.org/officeDocument/2006/relationships/hyperlink" Target="https://www.linkedin.com/company/forvia/people/?facetFieldOfStudy=100899&amp;keywords=%22PhD%22%20OR%20%22Ph.D%22%20OR%20%22Docteur%22%20OR%20%22Doctorat%22%20OR%20%22Doctorant%22%20OR%20%22Doctorante%22" TargetMode="External"/><Relationship Id="rId4" Type="http://schemas.openxmlformats.org/officeDocument/2006/relationships/hyperlink" Target="https://www.linkedin.com/company/capgemini/people/" TargetMode="External"/><Relationship Id="rId9" Type="http://schemas.openxmlformats.org/officeDocument/2006/relationships/hyperlink" Target="https://www.linkedin.com/company/cetiat/people/?facetFieldOfStudy=100899&amp;keywords=%22PhD%22%20OR%20%22Ph.D%22%20OR%20%22Docteur%22%20OR%20%22Doctorat%22%20OR%20%22Doctorant%22%20OR%20%22Doctorante%22" TargetMode="External"/><Relationship Id="rId14" Type="http://schemas.openxmlformats.org/officeDocument/2006/relationships/hyperlink" Target="https://www.linkedin.com/company/faurecia/people/" TargetMode="External"/><Relationship Id="rId22" Type="http://schemas.openxmlformats.org/officeDocument/2006/relationships/hyperlink" Target="https://www.linkedin.com/company/gamba-acoustique/" TargetMode="External"/><Relationship Id="rId27" Type="http://schemas.openxmlformats.org/officeDocument/2006/relationships/hyperlink" Target="https://www.linkedin.com/company/gehealthcare/people/?facetFieldOfStudy=100899&amp;keywords=%22PhD%22%20OR%20%22Ph.D%22%20OR%20%22Docteur%22%20OR%20%22Doctorat%22%20OR%20%22Doctorant%22%20OR%20%22Doctorante%22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microdb/people/" TargetMode="External"/><Relationship Id="rId13" Type="http://schemas.openxmlformats.org/officeDocument/2006/relationships/hyperlink" Target="https://www.linkedin.com/company/sgs/people/?facetFieldOfStudy=100899&amp;keywords=%22PhD%22%20OR%20%22Ph.D%22%20OR%20%22Docteur%22%20OR%20%22Doctorat%22%20OR%20%22Doctorant%22%20OR%20%22Doctorante%22" TargetMode="External"/><Relationship Id="rId18" Type="http://schemas.openxmlformats.org/officeDocument/2006/relationships/hyperlink" Target="https://www.linkedin.com/company/syos---shape-your-own-sound/about/" TargetMode="External"/><Relationship Id="rId3" Type="http://schemas.openxmlformats.org/officeDocument/2006/relationships/hyperlink" Target="https://www.linkedin.com/company/groupe-boet/people/?facetFieldOfStudy=100899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treves/people/?facetFieldOfStudy=100899&amp;keywords=%22PhD%22%20OR%20%22Ph.D%22%20OR%20%22Docteur%22%20OR%20%22Doctorat%22%20OR%20%22Doctorant%22%20OR%20%22Doctorante%22" TargetMode="External"/><Relationship Id="rId7" Type="http://schemas.openxmlformats.org/officeDocument/2006/relationships/hyperlink" Target="https://www.linkedin.com/company/metacoustic/people/?facetSkillExplicit=4524&amp;keywords=%22PhD%22%20OR%20%22Ph.D%22%20OR%20%22Docteur%22%20OR%20%22Doctorat%22%20OR%20%22Doctorant%22%20OR%20%22Doctorante%22" TargetMode="External"/><Relationship Id="rId12" Type="http://schemas.openxmlformats.org/officeDocument/2006/relationships/hyperlink" Target="https://www.linkedin.com/company/sgs/people/" TargetMode="External"/><Relationship Id="rId17" Type="http://schemas.openxmlformats.org/officeDocument/2006/relationships/hyperlink" Target="https://www.linkedin.com/company/spotify/people/?facetFieldOfStudy=100899&amp;keywords=%22PhD%22%20OR%20%22Ph.D%22%20OR%20%22Docteur%22%20OR%20%22Doctorat%22%20OR%20%22Doctorant%22%20OR%20%22Doctorante%22" TargetMode="External"/><Relationship Id="rId25" Type="http://schemas.openxmlformats.org/officeDocument/2006/relationships/hyperlink" Target="https://www.linkedin.com/company/wavely-france/people/?facetFieldOfStudy=100899&amp;keywords=%22PhD%22%20OR%20%22Ph.D%22%20OR%20%22Docteur%22%20OR%20%22Doctorat%22%20OR%20%22Doctorant%22%20OR%20%22Doctorante%22" TargetMode="External"/><Relationship Id="rId2" Type="http://schemas.openxmlformats.org/officeDocument/2006/relationships/hyperlink" Target="https://www.linkedin.com/company/groupe-boet/people/" TargetMode="External"/><Relationship Id="rId16" Type="http://schemas.openxmlformats.org/officeDocument/2006/relationships/hyperlink" Target="https://www.linkedin.com/company/spotify/" TargetMode="External"/><Relationship Id="rId20" Type="http://schemas.openxmlformats.org/officeDocument/2006/relationships/hyperlink" Target="https://www.linkedin.com/company/treves/people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metacoustic/" TargetMode="External"/><Relationship Id="rId11" Type="http://schemas.openxmlformats.org/officeDocument/2006/relationships/hyperlink" Target="https://www.linkedin.com/company/rte-france/people/?facetFieldOfStudy=100899&amp;keywords=%22PhD%22%20OR%20%22Ph.D%22%20OR%20%22Docteur%22%20OR%20%22Doctorat%22%20OR%20%22Doctorant%22%20OR%20%22Doctorante%22" TargetMode="External"/><Relationship Id="rId24" Type="http://schemas.openxmlformats.org/officeDocument/2006/relationships/hyperlink" Target="https://www.linkedin.com/company/wavely-france/people/" TargetMode="External"/><Relationship Id="rId5" Type="http://schemas.openxmlformats.org/officeDocument/2006/relationships/hyperlink" Target="https://www.linkedin.com/company/lor%C3%A9al/people/?facetFieldOfStudy=100899&amp;keywords=%22PhD%22%20OR%20%22Ph.D%22%20OR%20%22Docteur%22%20OR%20%22Doctorat%22%20OR%20%22Doctorant%22%20OR%20%22Doctorante%22" TargetMode="External"/><Relationship Id="rId15" Type="http://schemas.openxmlformats.org/officeDocument/2006/relationships/hyperlink" Target="https://www.linkedin.com/company/sncf-r%C3%A9seau/people/?facetFieldOfStudy=100899&amp;keywords=%22PhD%22%20OR%20%22Ph.D%22%20OR%20%22Docteur%22%20OR%20%22Doctorat%22%20OR%20%22Doctorant%22%20OR%20%22Doctorante%22" TargetMode="External"/><Relationship Id="rId23" Type="http://schemas.openxmlformats.org/officeDocument/2006/relationships/hyperlink" Target="https://www.linkedin.com/company/vibrateam/people/?facetFieldOfStudy=100899&amp;keywords=%22PhD%22%20OR%20%22Ph.D%22%20OR%20%22Docteur%22%20OR%20%22Doctorat%22%20OR%20%22Doctorant%22%20OR%20%22Doctorante%22" TargetMode="External"/><Relationship Id="rId10" Type="http://schemas.openxmlformats.org/officeDocument/2006/relationships/hyperlink" Target="https://www.linkedin.com/company/rte-france/people/" TargetMode="External"/><Relationship Id="rId19" Type="http://schemas.openxmlformats.org/officeDocument/2006/relationships/hyperlink" Target="https://www.linkedin.com/company/syos---shape-your-own-sound/people/?facetFieldOfStudy=100899&amp;keywords=%22PhD%22%20OR%20%22Ph.D%22%20OR%20%22Docteur%22%20OR%20%22Doctorat%22%20OR%20%22Doctorant%22%20OR%20%22Doctorante%22" TargetMode="External"/><Relationship Id="rId4" Type="http://schemas.openxmlformats.org/officeDocument/2006/relationships/hyperlink" Target="https://www.linkedin.com/company/lor%C3%A9al/people/" TargetMode="External"/><Relationship Id="rId9" Type="http://schemas.openxmlformats.org/officeDocument/2006/relationships/hyperlink" Target="https://www.linkedin.com/company/microdb/people/?facetFieldOfStudy=100899&amp;keywords=%22PhD%22%20OR%20%22Ph.D%22%20OR%20%22Docteur%22%20OR%20%22Doctorat%22%20OR%20%22Doctorant%22%20OR%20%22Doctorante%22" TargetMode="External"/><Relationship Id="rId14" Type="http://schemas.openxmlformats.org/officeDocument/2006/relationships/hyperlink" Target="https://www.linkedin.com/company/sncf-r%C3%A9seau/people/" TargetMode="External"/><Relationship Id="rId22" Type="http://schemas.openxmlformats.org/officeDocument/2006/relationships/hyperlink" Target="https://www.linkedin.com/company/vibrateam/" TargetMode="Externa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artelia-group/" TargetMode="External"/><Relationship Id="rId13" Type="http://schemas.openxmlformats.org/officeDocument/2006/relationships/hyperlink" Target="https://www.linkedin.com/company/biophonia/people/?facetFieldOfStudy=100899&amp;keywords=%22PhD%22%20OR%20%22Ph.D%22%20OR%20%22Docteur%22%20OR%20%22Doctorat%22%20OR%20%22Doctorant%22%20OR%20%22Doctorante%22" TargetMode="External"/><Relationship Id="rId18" Type="http://schemas.openxmlformats.org/officeDocument/2006/relationships/hyperlink" Target="https://www.linkedin.com/company/delhomacoustique/" TargetMode="External"/><Relationship Id="rId26" Type="http://schemas.openxmlformats.org/officeDocument/2006/relationships/hyperlink" Target="https://www.linkedin.com/company/hutchinson/people/?facetFieldOfStudy=100899" TargetMode="External"/><Relationship Id="rId3" Type="http://schemas.openxmlformats.org/officeDocument/2006/relationships/hyperlink" Target="https://www.linkedin.com/company/acoustique-&amp;-conseil/people/?facetFieldOfStudy=100899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delta-plus-systems/people/?facetFieldOfStudy=100899&amp;keywords=%22PhD%22%20OR%20%22Ph.D%22%20OR%20%22Docteur%22%20OR%20%22Doctorat%22%20OR%20%22Doctorant%22%20OR%20%22Doctorante%22" TargetMode="External"/><Relationship Id="rId7" Type="http://schemas.openxmlformats.org/officeDocument/2006/relationships/hyperlink" Target="https://www.linkedin.com/company/airbus-defence-and-space/people/?facetFieldOfStudy=100899&amp;keywords=%22PhD%22%20OR%20%22Ph.D%22%20OR%20%22Docteur%22%20OR%20%22Doctorat%22%20OR%20%22Doctorant%22%20OR%20%22Doctorante%22" TargetMode="External"/><Relationship Id="rId12" Type="http://schemas.openxmlformats.org/officeDocument/2006/relationships/hyperlink" Target="https://www.linkedin.com/company/biophonia/people/" TargetMode="External"/><Relationship Id="rId17" Type="http://schemas.openxmlformats.org/officeDocument/2006/relationships/hyperlink" Target="https://www.linkedin.com/company/caterpillar-inc/people/?facetFieldOfStudy=100899&amp;keywords=%22PhD%22%20OR%20%22Ph.D%22%20OR%20%22Docteur%22%20OR%20%22Doctorat%22%20OR%20%22Doctorant%22%20OR%20%22Doctorante%22" TargetMode="External"/><Relationship Id="rId25" Type="http://schemas.openxmlformats.org/officeDocument/2006/relationships/hyperlink" Target="https://www.linkedin.com/company/gantha/people/?facetSkillExplicit=4524&amp;keywords=%22PhD%22%20OR%20%22Ph.D%22%20OR%20%22Docteur%22%20OR%20%22Doctorat%22%20OR%20%22Doctorant%22%20OR%20%22Doctorante%22" TargetMode="External"/><Relationship Id="rId2" Type="http://schemas.openxmlformats.org/officeDocument/2006/relationships/hyperlink" Target="https://www.linkedin.com/company/acoustique-&amp;-conseil/" TargetMode="External"/><Relationship Id="rId16" Type="http://schemas.openxmlformats.org/officeDocument/2006/relationships/hyperlink" Target="https://www.linkedin.com/company/caterpillar-inc/people/" TargetMode="External"/><Relationship Id="rId20" Type="http://schemas.openxmlformats.org/officeDocument/2006/relationships/hyperlink" Target="https://www.linkedin.com/company/delta-plus-systems/people/" TargetMode="External"/><Relationship Id="rId29" Type="http://schemas.openxmlformats.org/officeDocument/2006/relationships/hyperlink" Target="https://www.linkedin.com/company/imasonic/people/?facetFieldOfStudy=100899&amp;keywords=%22PhD%22%20OR%20%22Ph.D%22%20OR%20%22Docteur%22%20OR%20%22Doctorat%22%20OR%20%22Doctorant%22%20OR%20%22Doctorante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irbus-defence-and-space/people/" TargetMode="External"/><Relationship Id="rId11" Type="http://schemas.openxmlformats.org/officeDocument/2006/relationships/hyperlink" Target="https://www.linkedin.com/company/assystem/people/?facetFieldOfStudy=100899&amp;keywords=%22PhD%22%20OR%20%22Ph.D%22%20OR%20%22Docteur%22%20OR%20%22Doctorat%22%20OR%20%22Doctorant%22%20OR%20%22Doctorante%22" TargetMode="External"/><Relationship Id="rId24" Type="http://schemas.openxmlformats.org/officeDocument/2006/relationships/hyperlink" Target="https://www.linkedin.com/company/gantha/people/" TargetMode="External"/><Relationship Id="rId5" Type="http://schemas.openxmlformats.org/officeDocument/2006/relationships/hyperlink" Target="https://www.linkedin.com/company/agco-corporation/people/?facetFieldOfStudy=100899&amp;keywords=%22PhD%22%20OR%20%22Ph.D%22%20OR%20%22Docteur%22%20OR%20%22Doctorat%22%20OR%20%22Doctorant%22%20OR%20%22Doctorante%22" TargetMode="External"/><Relationship Id="rId15" Type="http://schemas.openxmlformats.org/officeDocument/2006/relationships/hyperlink" Target="https://www.linkedin.com/company/bureau-veritas-group/people/?facetFieldOfStudy=100899&amp;keywords=%22PhD%22%20OR%20%22Ph.D%22%20OR%20%22Docteur%22%20OR%20%22Doctorat%22%20OR%20%22Doctorant%22%20OR%20%22Doctorante%22" TargetMode="External"/><Relationship Id="rId23" Type="http://schemas.openxmlformats.org/officeDocument/2006/relationships/hyperlink" Target="https://www.linkedin.com/company/dv-group/people/?facetFieldOfStudy=100899&amp;keywords=%22PhD%22%20OR%20%22Ph.D%22%20OR%20%22Docteur%22%20OR%20%22Doctorat%22%20OR%20%22Doctorant%22%20OR%20%22Doctorante%22" TargetMode="External"/><Relationship Id="rId28" Type="http://schemas.openxmlformats.org/officeDocument/2006/relationships/hyperlink" Target="https://www.linkedin.com/company/imasonic/people/" TargetMode="External"/><Relationship Id="rId10" Type="http://schemas.openxmlformats.org/officeDocument/2006/relationships/hyperlink" Target="https://www.linkedin.com/company/assystem/people/" TargetMode="External"/><Relationship Id="rId19" Type="http://schemas.openxmlformats.org/officeDocument/2006/relationships/hyperlink" Target="https://www.linkedin.com/company/delhomacoustique/people/?facetFieldOfStudy=100899&amp;keywords=%22PhD%22%20OR%20%22Ph.D%22%20OR%20%22Docteur%22%20OR%20%22Doctorat%22%20OR%20%22Doctorant%22%20OR%20%22Doctorante%22" TargetMode="External"/><Relationship Id="rId31" Type="http://schemas.openxmlformats.org/officeDocument/2006/relationships/hyperlink" Target="https://www.linkedin.com/company/institut-pasteur/people/?facetFieldOfStudy=100899&amp;keywords=%22PhD%22%20OR%20%22Ph.D%22%20OR%20%22Docteur%22%20OR%20%22Doctorat%22%20OR%20%22Doctorant%22%20OR%20%22Doctorante%22" TargetMode="External"/><Relationship Id="rId4" Type="http://schemas.openxmlformats.org/officeDocument/2006/relationships/hyperlink" Target="https://www.linkedin.com/company/agco-corporation/people/?facetFieldOfStudy=100899" TargetMode="External"/><Relationship Id="rId9" Type="http://schemas.openxmlformats.org/officeDocument/2006/relationships/hyperlink" Target="https://www.linkedin.com/company/artelia-group/people/?facetFieldOfStudy=100899&amp;keywords=%22PhD%22%20OR%20%22Ph.D%22%20OR%20%22Docteur%22%20OR%20%22Doctorat%22%20OR%20%22Doctorant%22%20OR%20%22Doctorante%22" TargetMode="External"/><Relationship Id="rId14" Type="http://schemas.openxmlformats.org/officeDocument/2006/relationships/hyperlink" Target="https://www.linkedin.com/company/bureau-veritas-group/" TargetMode="External"/><Relationship Id="rId22" Type="http://schemas.openxmlformats.org/officeDocument/2006/relationships/hyperlink" Target="https://www.linkedin.com/company/dv-group/people/" TargetMode="External"/><Relationship Id="rId27" Type="http://schemas.openxmlformats.org/officeDocument/2006/relationships/hyperlink" Target="https://www.linkedin.com/company/hutchinson/people/?facetFieldOfStudy=100899&amp;keywords=%22PhD%22%20OR%20%22Ph.D%22%20OR%20%22Docteur%22%20OR%20%22Doctorat%22%20OR%20%22Doctorant%22%20OR%20%22Doctorante%22" TargetMode="External"/><Relationship Id="rId30" Type="http://schemas.openxmlformats.org/officeDocument/2006/relationships/hyperlink" Target="https://www.linkedin.com/company/institut-pasteur/" TargetMode="Externa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sixense-group/people/?facetFieldOfStudy=100899&amp;keywords=%22PhD%22%20OR%20%22Ph.D%22%20OR%20%22Docteur%22%20OR%20%22Doctorat%22%20OR%20%22Doctorant%22%20OR%20%22Doctorante%22" TargetMode="External"/><Relationship Id="rId13" Type="http://schemas.openxmlformats.org/officeDocument/2006/relationships/hyperlink" Target="https://www.linkedin.com/company/steelseries/people/" TargetMode="External"/><Relationship Id="rId18" Type="http://schemas.openxmlformats.org/officeDocument/2006/relationships/hyperlink" Target="https://www.linkedin.com/company/strane-innovation/people/?facetFieldOfStudy=100899&amp;keywords=%22PhD%22%20OR%20%22Ph.D%22%20OR%20%22Docteur%22%20OR%20%22Doctorat%22%20OR%20%22Doctorant%22%20OR%20%22Doctorante%22" TargetMode="External"/><Relationship Id="rId3" Type="http://schemas.openxmlformats.org/officeDocument/2006/relationships/hyperlink" Target="https://www.linkedin.com/company/manitougroup/people/?facetFieldOfStudy=100899%2C100741&amp;keywords=%22PhD%22%20OR%20%22Ph.D%22%20OR%20%22Docteur%22%20OR%20%22Doctorat%22%20OR%20%22Doctorant%22%20OR%20%22Doctorante%22" TargetMode="External"/><Relationship Id="rId21" Type="http://schemas.openxmlformats.org/officeDocument/2006/relationships/hyperlink" Target="https://www.linkedin.com/company/volvo-group/people/" TargetMode="External"/><Relationship Id="rId7" Type="http://schemas.openxmlformats.org/officeDocument/2006/relationships/hyperlink" Target="https://www.linkedin.com/company/sixense-group/people/" TargetMode="External"/><Relationship Id="rId12" Type="http://schemas.openxmlformats.org/officeDocument/2006/relationships/hyperlink" Target="https://www.linkedin.com/company/slbglobal/people/?facetFieldOfStudy=100899&amp;keywords=%22PhD%22%20OR%20%22Ph.D%22%20OR%20%22Docteur%22%20OR%20%22Doctorat%22%20OR%20%22Doctorant%22%20OR%20%22Doctorante%22" TargetMode="External"/><Relationship Id="rId17" Type="http://schemas.openxmlformats.org/officeDocument/2006/relationships/hyperlink" Target="https://www.linkedin.com/company/strane-innovation/people/" TargetMode="External"/><Relationship Id="rId2" Type="http://schemas.openxmlformats.org/officeDocument/2006/relationships/hyperlink" Target="https://www.linkedin.com/company/manitougroup/" TargetMode="External"/><Relationship Id="rId16" Type="http://schemas.openxmlformats.org/officeDocument/2006/relationships/hyperlink" Target="https://www.linkedin.com/company/stimshop/people/?facetFieldOfStudy=100899&amp;keywords=%22PhD%22%20OR%20%22Ph.D%22%20OR%20%22Docteur%22%20OR%20%22Doctorat%22%20OR%20%22Doctorant%22%20OR%20%22Doctorante%22" TargetMode="External"/><Relationship Id="rId20" Type="http://schemas.openxmlformats.org/officeDocument/2006/relationships/hyperlink" Target="https://www.linkedin.com/company/venathec/people/?facetFieldOfStudy=100899&amp;keywords=%22PhD%22%20OR%20%22Ph.D%22%20OR%20%22Docteur%22%20OR%20%22Doctorat%22%20OR%20%22Doctorant%22%20OR%20%22Doctorante%2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schneider-electric/people/?facetFieldOfStudy=100899&amp;keywords=%22PhD%22%20OR%20%22Ph.D%22%20OR%20%22Docteur%22%20OR%20%22Doctorat%22%20OR%20%22Doctorant%22%20OR%20%22Doctorante%22" TargetMode="External"/><Relationship Id="rId11" Type="http://schemas.openxmlformats.org/officeDocument/2006/relationships/hyperlink" Target="https://www.linkedin.com/company/slbglobal/people/" TargetMode="External"/><Relationship Id="rId5" Type="http://schemas.openxmlformats.org/officeDocument/2006/relationships/hyperlink" Target="https://www.linkedin.com/company/schneider-electric/people/" TargetMode="External"/><Relationship Id="rId15" Type="http://schemas.openxmlformats.org/officeDocument/2006/relationships/hyperlink" Target="https://www.linkedin.com/company/stimshop/people/" TargetMode="External"/><Relationship Id="rId10" Type="http://schemas.openxmlformats.org/officeDocument/2006/relationships/hyperlink" Target="https://www.linkedin.com/company/skyted/people/?facetFieldOfStudy=100899&amp;keywords=%22PhD%22%20OR%20%22Ph.D%22%20OR%20%22Docteur%22%20OR%20%22Doctorat%22%20OR%20%22Doctorant%22%20OR%20%22Doctorante%22" TargetMode="External"/><Relationship Id="rId19" Type="http://schemas.openxmlformats.org/officeDocument/2006/relationships/hyperlink" Target="https://www.linkedin.com/company/venathec/" TargetMode="External"/><Relationship Id="rId4" Type="http://schemas.openxmlformats.org/officeDocument/2006/relationships/hyperlink" Target="https://www.linkedin.com/company/scaliangroup/people/?facetFieldOfStudy=100899&amp;keywords=%22PhD%22%20OR%20%22Ph.D%22%20OR%20%22Docteur%22%20OR%20%22Doctorat%22%20OR%20%22Doctorant%22%20OR%20%22Doctorante%22" TargetMode="External"/><Relationship Id="rId9" Type="http://schemas.openxmlformats.org/officeDocument/2006/relationships/hyperlink" Target="https://www.linkedin.com/company/skyted/people/" TargetMode="External"/><Relationship Id="rId14" Type="http://schemas.openxmlformats.org/officeDocument/2006/relationships/hyperlink" Target="https://www.linkedin.com/company/steelseries/people/?facetFieldOfStudy=100899&amp;keywords=%22PhD%22%20OR%20%22Ph.D%22%20OR%20%22Docteur%22%20OR%20%22Doctorat%22%20OR%20%22Doctorant%22%20OR%20%22Doctorante%22" TargetMode="External"/><Relationship Id="rId22" Type="http://schemas.openxmlformats.org/officeDocument/2006/relationships/hyperlink" Target="https://www.linkedin.com/company/volvo-group/people/?facetFieldOfStudy=100899&amp;keywords=%22PhD%22%20OR%20%22Ph.D%22%20OR%20%22Docteur%22%20OR%20%22Doctorat%22%20OR%20%22Doctorant%22%20OR%20%22Doctorante%2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caterpillar-inc/people/?facetFieldOfStudy=100899" TargetMode="External"/><Relationship Id="rId18" Type="http://schemas.openxmlformats.org/officeDocument/2006/relationships/hyperlink" Target="https://www.linkedin.com/company/schneider-electric/people/?facetFieldOfStudy=100899" TargetMode="External"/><Relationship Id="rId26" Type="http://schemas.openxmlformats.org/officeDocument/2006/relationships/hyperlink" Target="https://www.linkedin.com/company/faurecia/people/?facetFieldOfStudy=100899" TargetMode="External"/><Relationship Id="rId3" Type="http://schemas.openxmlformats.org/officeDocument/2006/relationships/hyperlink" Target="https://www.linkedin.com/company/saint-gobain/people/?facetFieldOfStudy=100899" TargetMode="External"/><Relationship Id="rId21" Type="http://schemas.openxmlformats.org/officeDocument/2006/relationships/hyperlink" Target="https://www.linkedin.com/company/apple/" TargetMode="External"/><Relationship Id="rId34" Type="http://schemas.openxmlformats.org/officeDocument/2006/relationships/hyperlink" Target="https://www.linkedin.com/company/stellantis/people/?facetFieldOfStudy=100899" TargetMode="External"/><Relationship Id="rId7" Type="http://schemas.openxmlformats.org/officeDocument/2006/relationships/hyperlink" Target="https://www.linkedin.com/company/airbusgroup/people/?facetFieldOfStudy=100899" TargetMode="External"/><Relationship Id="rId12" Type="http://schemas.openxmlformats.org/officeDocument/2006/relationships/hyperlink" Target="https://www.linkedin.com/company/caterpillar-inc/people/" TargetMode="External"/><Relationship Id="rId17" Type="http://schemas.openxmlformats.org/officeDocument/2006/relationships/hyperlink" Target="https://www.linkedin.com/company/schneider-electric/people/" TargetMode="External"/><Relationship Id="rId25" Type="http://schemas.openxmlformats.org/officeDocument/2006/relationships/hyperlink" Target="https://www.linkedin.com/company/faurecia/people/" TargetMode="External"/><Relationship Id="rId33" Type="http://schemas.openxmlformats.org/officeDocument/2006/relationships/hyperlink" Target="https://www.linkedin.com/company/stellantis/" TargetMode="External"/><Relationship Id="rId2" Type="http://schemas.openxmlformats.org/officeDocument/2006/relationships/hyperlink" Target="https://www.linkedin.com/company/saint-gobain/people/" TargetMode="External"/><Relationship Id="rId16" Type="http://schemas.openxmlformats.org/officeDocument/2006/relationships/hyperlink" Target="https://www.linkedin.com/company/ge/people/?facetFieldOfStudy=100899" TargetMode="External"/><Relationship Id="rId20" Type="http://schemas.openxmlformats.org/officeDocument/2006/relationships/hyperlink" Target="https://www.linkedin.com/company/lor%C3%A9al/people/?facetFieldOfStudy=100899" TargetMode="External"/><Relationship Id="rId29" Type="http://schemas.openxmlformats.org/officeDocument/2006/relationships/hyperlink" Target="https://www.linkedin.com/company/hutchinson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irbusgroup/" TargetMode="External"/><Relationship Id="rId11" Type="http://schemas.openxmlformats.org/officeDocument/2006/relationships/hyperlink" Target="https://www.linkedin.com/company/safran/people/?facetFieldOfStudy=100899%2C100741" TargetMode="External"/><Relationship Id="rId24" Type="http://schemas.openxmlformats.org/officeDocument/2006/relationships/hyperlink" Target="https://www.linkedin.com/company/harman-international/people/?facetFieldOfStudy=100899" TargetMode="External"/><Relationship Id="rId32" Type="http://schemas.openxmlformats.org/officeDocument/2006/relationships/hyperlink" Target="https://www.linkedin.com/company/renault-trucks/people/?facetFieldOfStudy=100899" TargetMode="External"/><Relationship Id="rId5" Type="http://schemas.openxmlformats.org/officeDocument/2006/relationships/hyperlink" Target="https://www.linkedin.com/company/valeo/people/?facetFieldOfStudy=100899" TargetMode="External"/><Relationship Id="rId15" Type="http://schemas.openxmlformats.org/officeDocument/2006/relationships/hyperlink" Target="https://www.linkedin.com/company/ge/people/" TargetMode="External"/><Relationship Id="rId23" Type="http://schemas.openxmlformats.org/officeDocument/2006/relationships/hyperlink" Target="https://www.linkedin.com/company/harman-international/people/" TargetMode="External"/><Relationship Id="rId28" Type="http://schemas.openxmlformats.org/officeDocument/2006/relationships/hyperlink" Target="https://www.linkedin.com/company/forvia/people/?facetFieldOfStudy=100899" TargetMode="External"/><Relationship Id="rId36" Type="http://schemas.openxmlformats.org/officeDocument/2006/relationships/hyperlink" Target="https://www.linkedin.com/company/volvo-group/people/?facetFieldOfStudy=100899" TargetMode="External"/><Relationship Id="rId10" Type="http://schemas.openxmlformats.org/officeDocument/2006/relationships/hyperlink" Target="https://www.linkedin.com/company/safran/" TargetMode="External"/><Relationship Id="rId19" Type="http://schemas.openxmlformats.org/officeDocument/2006/relationships/hyperlink" Target="https://www.linkedin.com/company/lor%C3%A9al/people/" TargetMode="External"/><Relationship Id="rId31" Type="http://schemas.openxmlformats.org/officeDocument/2006/relationships/hyperlink" Target="https://www.linkedin.com/company/renaultgroup/people/?facetFieldOfStudy=100899" TargetMode="External"/><Relationship Id="rId4" Type="http://schemas.openxmlformats.org/officeDocument/2006/relationships/hyperlink" Target="https://www.linkedin.com/company/valeo/" TargetMode="External"/><Relationship Id="rId9" Type="http://schemas.openxmlformats.org/officeDocument/2006/relationships/hyperlink" Target="https://www.linkedin.com/company/collins-aerospace/people/?facetFieldOfStudy=100899" TargetMode="External"/><Relationship Id="rId14" Type="http://schemas.openxmlformats.org/officeDocument/2006/relationships/hyperlink" Target="https://www.linkedin.com/company/agco-corporation/people/?facetFieldOfStudy=100899" TargetMode="External"/><Relationship Id="rId22" Type="http://schemas.openxmlformats.org/officeDocument/2006/relationships/hyperlink" Target="https://www.linkedin.com/company/apple/people/?facetFieldOfStudy=100899" TargetMode="External"/><Relationship Id="rId27" Type="http://schemas.openxmlformats.org/officeDocument/2006/relationships/hyperlink" Target="https://www.linkedin.com/company/forvia/people/" TargetMode="External"/><Relationship Id="rId30" Type="http://schemas.openxmlformats.org/officeDocument/2006/relationships/hyperlink" Target="https://www.linkedin.com/company/renaultgroup/" TargetMode="External"/><Relationship Id="rId35" Type="http://schemas.openxmlformats.org/officeDocument/2006/relationships/hyperlink" Target="https://www.linkedin.com/company/volvo-group/people/" TargetMode="External"/><Relationship Id="rId8" Type="http://schemas.openxmlformats.org/officeDocument/2006/relationships/hyperlink" Target="https://www.linkedin.com/company/collins-aerospace/people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gehealthcare/people/" TargetMode="External"/><Relationship Id="rId13" Type="http://schemas.openxmlformats.org/officeDocument/2006/relationships/hyperlink" Target="https://www.linkedin.com/company/segula-technologies/people/?facetFieldOfStudy=100899" TargetMode="External"/><Relationship Id="rId18" Type="http://schemas.openxmlformats.org/officeDocument/2006/relationships/hyperlink" Target="https://www.linkedin.com/company/arup/people/?facetFieldOfStudy=100899" TargetMode="External"/><Relationship Id="rId26" Type="http://schemas.openxmlformats.org/officeDocument/2006/relationships/hyperlink" Target="https://www.linkedin.com/company/thales/people/?facetFieldOfStudy=100899" TargetMode="External"/><Relationship Id="rId3" Type="http://schemas.openxmlformats.org/officeDocument/2006/relationships/hyperlink" Target="https://www.linkedin.com/company/airbus-defence-and-space/people/?facetFieldOfStudy=100899" TargetMode="External"/><Relationship Id="rId21" Type="http://schemas.openxmlformats.org/officeDocument/2006/relationships/hyperlink" Target="https://www.linkedin.com/company/capgemini/people/" TargetMode="External"/><Relationship Id="rId7" Type="http://schemas.openxmlformats.org/officeDocument/2006/relationships/hyperlink" Target="https://www.linkedin.com/company/naval-group/people/?facetFieldOfStudy=100899%2C100741" TargetMode="External"/><Relationship Id="rId12" Type="http://schemas.openxmlformats.org/officeDocument/2006/relationships/hyperlink" Target="https://www.linkedin.com/company/segula-technologies/people/" TargetMode="External"/><Relationship Id="rId17" Type="http://schemas.openxmlformats.org/officeDocument/2006/relationships/hyperlink" Target="https://www.linkedin.com/company/arup/people/" TargetMode="External"/><Relationship Id="rId25" Type="http://schemas.openxmlformats.org/officeDocument/2006/relationships/hyperlink" Target="https://www.linkedin.com/company/thales/people/" TargetMode="External"/><Relationship Id="rId2" Type="http://schemas.openxmlformats.org/officeDocument/2006/relationships/hyperlink" Target="https://www.linkedin.com/company/airbus-defence-and-space/people/" TargetMode="External"/><Relationship Id="rId16" Type="http://schemas.openxmlformats.org/officeDocument/2006/relationships/hyperlink" Target="https://www.linkedin.com/company/apave/people/?facetFieldOfStudy=100899" TargetMode="External"/><Relationship Id="rId20" Type="http://schemas.openxmlformats.org/officeDocument/2006/relationships/hyperlink" Target="https://www.linkedin.com/company/cea/people/?facetFieldOfStudy=100899" TargetMode="External"/><Relationship Id="rId29" Type="http://schemas.openxmlformats.org/officeDocument/2006/relationships/hyperlink" Target="https://www.linkedin.com/company/framatom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naval-group/" TargetMode="External"/><Relationship Id="rId11" Type="http://schemas.openxmlformats.org/officeDocument/2006/relationships/hyperlink" Target="https://www.linkedin.com/company/edf/people/?facetFieldOfStudy=100899" TargetMode="External"/><Relationship Id="rId24" Type="http://schemas.openxmlformats.org/officeDocument/2006/relationships/hyperlink" Target="https://www.linkedin.com/company/capgemini-engineering/people/?facetFieldOfStudy=100899" TargetMode="External"/><Relationship Id="rId5" Type="http://schemas.openxmlformats.org/officeDocument/2006/relationships/hyperlink" Target="https://www.linkedin.com/company/direction-generale-de-larmement/people/?facetFieldOfStudy=100899" TargetMode="External"/><Relationship Id="rId15" Type="http://schemas.openxmlformats.org/officeDocument/2006/relationships/hyperlink" Target="https://www.linkedin.com/company/bureau-veritas-group/people/?facetFieldOfStudy=100899" TargetMode="External"/><Relationship Id="rId23" Type="http://schemas.openxmlformats.org/officeDocument/2006/relationships/hyperlink" Target="https://www.linkedin.com/company/capgemini-engineering/people/" TargetMode="External"/><Relationship Id="rId28" Type="http://schemas.openxmlformats.org/officeDocument/2006/relationships/hyperlink" Target="https://www.linkedin.com/company/sgs/people/?facetFieldOfStudy=100899" TargetMode="External"/><Relationship Id="rId10" Type="http://schemas.openxmlformats.org/officeDocument/2006/relationships/hyperlink" Target="https://www.linkedin.com/company/edf/" TargetMode="External"/><Relationship Id="rId19" Type="http://schemas.openxmlformats.org/officeDocument/2006/relationships/hyperlink" Target="https://www.linkedin.com/company/cea/" TargetMode="External"/><Relationship Id="rId4" Type="http://schemas.openxmlformats.org/officeDocument/2006/relationships/hyperlink" Target="https://www.linkedin.com/company/direction-generale-de-larmement/people/" TargetMode="External"/><Relationship Id="rId9" Type="http://schemas.openxmlformats.org/officeDocument/2006/relationships/hyperlink" Target="https://www.linkedin.com/company/gehealthcare/people/?facetFieldOfStudy=100899" TargetMode="External"/><Relationship Id="rId14" Type="http://schemas.openxmlformats.org/officeDocument/2006/relationships/hyperlink" Target="https://www.linkedin.com/company/bureau-veritas-group/" TargetMode="External"/><Relationship Id="rId22" Type="http://schemas.openxmlformats.org/officeDocument/2006/relationships/hyperlink" Target="https://www.linkedin.com/company/capgemini/people/?facetFieldOfStudy=100899" TargetMode="External"/><Relationship Id="rId27" Type="http://schemas.openxmlformats.org/officeDocument/2006/relationships/hyperlink" Target="https://www.linkedin.com/company/sgs/people/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jtekt-european-operations/people/" TargetMode="External"/><Relationship Id="rId13" Type="http://schemas.openxmlformats.org/officeDocument/2006/relationships/hyperlink" Target="https://www.linkedin.com/company/artelia-group/people/?facetFieldOfStudy=100899" TargetMode="External"/><Relationship Id="rId18" Type="http://schemas.openxmlformats.org/officeDocument/2006/relationships/hyperlink" Target="https://www.linkedin.com/company/rte-france/people/?facetFieldOfStudy=100899" TargetMode="External"/><Relationship Id="rId26" Type="http://schemas.openxmlformats.org/officeDocument/2006/relationships/hyperlink" Target="https://www.linkedin.com/company/sncf-r%C3%A9seau/people/?facetFieldOfStudy=100899" TargetMode="External"/><Relationship Id="rId3" Type="http://schemas.openxmlformats.org/officeDocument/2006/relationships/hyperlink" Target="https://www.linkedin.com/company/siemenssoftware/people/?facetFieldOfStudy=100899" TargetMode="External"/><Relationship Id="rId21" Type="http://schemas.openxmlformats.org/officeDocument/2006/relationships/hyperlink" Target="https://www.linkedin.com/company/orange/people/" TargetMode="External"/><Relationship Id="rId7" Type="http://schemas.openxmlformats.org/officeDocument/2006/relationships/hyperlink" Target="https://www.linkedin.com/company/arianegroup/people/?facetFieldOfStudy=100899" TargetMode="External"/><Relationship Id="rId12" Type="http://schemas.openxmlformats.org/officeDocument/2006/relationships/hyperlink" Target="https://www.linkedin.com/company/artelia-group/" TargetMode="External"/><Relationship Id="rId17" Type="http://schemas.openxmlformats.org/officeDocument/2006/relationships/hyperlink" Target="https://www.linkedin.com/company/rte-france/people/" TargetMode="External"/><Relationship Id="rId25" Type="http://schemas.openxmlformats.org/officeDocument/2006/relationships/hyperlink" Target="https://www.linkedin.com/company/sncf-r%C3%A9seau/people/" TargetMode="External"/><Relationship Id="rId2" Type="http://schemas.openxmlformats.org/officeDocument/2006/relationships/hyperlink" Target="https://www.linkedin.com/company/siemenssoftware/" TargetMode="External"/><Relationship Id="rId16" Type="http://schemas.openxmlformats.org/officeDocument/2006/relationships/hyperlink" Target="https://www.linkedin.com/company/scaliangroup/people/?facetFieldOfStudy=100899" TargetMode="External"/><Relationship Id="rId20" Type="http://schemas.openxmlformats.org/officeDocument/2006/relationships/hyperlink" Target="https://www.linkedin.com/company/slbglobal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arianegroup/people/" TargetMode="External"/><Relationship Id="rId11" Type="http://schemas.openxmlformats.org/officeDocument/2006/relationships/hyperlink" Target="https://www.linkedin.com/company/spotify/people/?facetFieldOfStudy=100899" TargetMode="External"/><Relationship Id="rId24" Type="http://schemas.openxmlformats.org/officeDocument/2006/relationships/hyperlink" Target="https://www.linkedin.com/company/alstom/people/?facetFieldOfStudy=100899" TargetMode="External"/><Relationship Id="rId5" Type="http://schemas.openxmlformats.org/officeDocument/2006/relationships/hyperlink" Target="https://www.linkedin.com/company/somfy/people/?facetFieldOfStudy=100899" TargetMode="External"/><Relationship Id="rId15" Type="http://schemas.openxmlformats.org/officeDocument/2006/relationships/hyperlink" Target="https://www.linkedin.com/company/assystem/people/?facetFieldOfStudy=100899" TargetMode="External"/><Relationship Id="rId23" Type="http://schemas.openxmlformats.org/officeDocument/2006/relationships/hyperlink" Target="https://www.linkedin.com/company/alstom/people/" TargetMode="External"/><Relationship Id="rId28" Type="http://schemas.openxmlformats.org/officeDocument/2006/relationships/hyperlink" Target="https://www.linkedin.com/company/ratp/people/?facetFieldOfStudy=100899" TargetMode="External"/><Relationship Id="rId10" Type="http://schemas.openxmlformats.org/officeDocument/2006/relationships/hyperlink" Target="https://www.linkedin.com/company/spotify/" TargetMode="External"/><Relationship Id="rId19" Type="http://schemas.openxmlformats.org/officeDocument/2006/relationships/hyperlink" Target="https://www.linkedin.com/company/slbglobal/people/" TargetMode="External"/><Relationship Id="rId4" Type="http://schemas.openxmlformats.org/officeDocument/2006/relationships/hyperlink" Target="https://www.linkedin.com/company/somfy/people/" TargetMode="External"/><Relationship Id="rId9" Type="http://schemas.openxmlformats.org/officeDocument/2006/relationships/hyperlink" Target="https://www.linkedin.com/company/jtekt-european-operations/people/?facetFieldOfStudy=100899" TargetMode="External"/><Relationship Id="rId14" Type="http://schemas.openxmlformats.org/officeDocument/2006/relationships/hyperlink" Target="https://www.linkedin.com/company/assystem/people/" TargetMode="External"/><Relationship Id="rId22" Type="http://schemas.openxmlformats.org/officeDocument/2006/relationships/hyperlink" Target="https://www.linkedin.com/company/orange/people/?facetFieldOfStudy=100899" TargetMode="External"/><Relationship Id="rId27" Type="http://schemas.openxmlformats.org/officeDocument/2006/relationships/hyperlink" Target="https://www.linkedin.com/company/ratp/" TargetMode="Externa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hyperlink" Target="https://www.linkedin.com/company/treves/people/" TargetMode="External"/><Relationship Id="rId18" Type="http://schemas.openxmlformats.org/officeDocument/2006/relationships/hyperlink" Target="https://www.linkedin.com/company/manitougroup/" TargetMode="External"/><Relationship Id="rId26" Type="http://schemas.openxmlformats.org/officeDocument/2006/relationships/hyperlink" Target="https://www.linkedin.com/company/focal-jmlab/" TargetMode="External"/><Relationship Id="rId39" Type="http://schemas.openxmlformats.org/officeDocument/2006/relationships/hyperlink" Target="https://www.linkedin.com/company/radio-france/people/?facetFieldOfStudy=100899" TargetMode="External"/><Relationship Id="rId21" Type="http://schemas.openxmlformats.org/officeDocument/2006/relationships/hyperlink" Target="https://www.linkedin.com/company/dv-group/people/?facetFieldOfStudy=100899" TargetMode="External"/><Relationship Id="rId34" Type="http://schemas.openxmlformats.org/officeDocument/2006/relationships/hyperlink" Target="applewebdata://811AAB0E-2583-4815-9B99-9D3199245726/Musique" TargetMode="External"/><Relationship Id="rId42" Type="http://schemas.openxmlformats.org/officeDocument/2006/relationships/hyperlink" Target="https://www.linkedin.com/company/arep/people/" TargetMode="External"/><Relationship Id="rId7" Type="http://schemas.openxmlformats.org/officeDocument/2006/relationships/hyperlink" Target="https://www.linkedin.com/company/ote-ingenierie/people/" TargetMode="External"/><Relationship Id="rId2" Type="http://schemas.openxmlformats.org/officeDocument/2006/relationships/notesSlide" Target="../notesSlides/notesSlide1.xml"/><Relationship Id="rId16" Type="http://schemas.openxmlformats.org/officeDocument/2006/relationships/hyperlink" Target="https://www.linkedin.com/company/onera/people/" TargetMode="External"/><Relationship Id="rId29" Type="http://schemas.openxmlformats.org/officeDocument/2006/relationships/hyperlink" Target="https://www.linkedin.com/company/exail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cstb/people/?facetFieldOfStudy=100899" TargetMode="External"/><Relationship Id="rId11" Type="http://schemas.openxmlformats.org/officeDocument/2006/relationships/hyperlink" Target="https://www.linkedin.com/company/l-acoustics/" TargetMode="External"/><Relationship Id="rId24" Type="http://schemas.openxmlformats.org/officeDocument/2006/relationships/hyperlink" Target="https://www.linkedin.com/company/acoemgroup/" TargetMode="External"/><Relationship Id="rId32" Type="http://schemas.openxmlformats.org/officeDocument/2006/relationships/hyperlink" Target="https://www.linkedin.com/company/deezer/people/" TargetMode="External"/><Relationship Id="rId37" Type="http://schemas.openxmlformats.org/officeDocument/2006/relationships/hyperlink" Target="https://www.linkedin.com/company/edf-renouvelables/people/?facetFieldOfStudy=100899" TargetMode="External"/><Relationship Id="rId40" Type="http://schemas.openxmlformats.org/officeDocument/2006/relationships/hyperlink" Target="https://www.linkedin.com/company/institut-pasteur/" TargetMode="External"/><Relationship Id="rId45" Type="http://schemas.openxmlformats.org/officeDocument/2006/relationships/hyperlink" Target="https://www.linkedin.com/company/cealist/people/?facetFieldOfStudy=100899" TargetMode="External"/><Relationship Id="rId5" Type="http://schemas.openxmlformats.org/officeDocument/2006/relationships/hyperlink" Target="https://www.linkedin.com/company/cstb/" TargetMode="External"/><Relationship Id="rId15" Type="http://schemas.openxmlformats.org/officeDocument/2006/relationships/hyperlink" Target="https://www.linkedin.com/company/vermon/people/?facetFieldOfStudy=100899" TargetMode="External"/><Relationship Id="rId23" Type="http://schemas.openxmlformats.org/officeDocument/2006/relationships/hyperlink" Target="https://www.linkedin.com/company/devialet/people/?facetFieldOfStudy=100899%2C100741" TargetMode="External"/><Relationship Id="rId28" Type="http://schemas.openxmlformats.org/officeDocument/2006/relationships/hyperlink" Target="https://www.linkedin.com/company/exail/people/" TargetMode="External"/><Relationship Id="rId36" Type="http://schemas.openxmlformats.org/officeDocument/2006/relationships/hyperlink" Target="https://www.linkedin.com/company/edf-renouvelables/people/" TargetMode="External"/><Relationship Id="rId10" Type="http://schemas.openxmlformats.org/officeDocument/2006/relationships/hyperlink" Target="https://www.linkedin.com/company/sixense-group/people/?facetFieldOfStudy=100899" TargetMode="External"/><Relationship Id="rId19" Type="http://schemas.openxmlformats.org/officeDocument/2006/relationships/hyperlink" Target="https://www.linkedin.com/company/manitougroup/people/?facetFieldOfStudy=100899%2C100741" TargetMode="External"/><Relationship Id="rId31" Type="http://schemas.openxmlformats.org/officeDocument/2006/relationships/hyperlink" Target="https://www.linkedin.com/company/qualiconsult/people/?facetFieldOfStudy=100899" TargetMode="External"/><Relationship Id="rId44" Type="http://schemas.openxmlformats.org/officeDocument/2006/relationships/hyperlink" Target="https://www.linkedin.com/company/cealist/people/" TargetMode="External"/><Relationship Id="rId4" Type="http://schemas.openxmlformats.org/officeDocument/2006/relationships/hyperlink" Target="https://www.linkedin.com/company/cerema/people/?facetFieldOfStudy=100899" TargetMode="External"/><Relationship Id="rId9" Type="http://schemas.openxmlformats.org/officeDocument/2006/relationships/hyperlink" Target="https://www.linkedin.com/company/sixense-group/people/" TargetMode="External"/><Relationship Id="rId14" Type="http://schemas.openxmlformats.org/officeDocument/2006/relationships/hyperlink" Target="https://www.linkedin.com/company/treves/people/?facetFieldOfStudy=100899" TargetMode="External"/><Relationship Id="rId22" Type="http://schemas.openxmlformats.org/officeDocument/2006/relationships/hyperlink" Target="https://www.linkedin.com/company/devialet/" TargetMode="External"/><Relationship Id="rId27" Type="http://schemas.openxmlformats.org/officeDocument/2006/relationships/hyperlink" Target="https://www.linkedin.com/company/focal-jmlab/people/?facetFieldOfStudy=100899" TargetMode="External"/><Relationship Id="rId30" Type="http://schemas.openxmlformats.org/officeDocument/2006/relationships/hyperlink" Target="https://www.linkedin.com/company/qualiconsult/people/" TargetMode="External"/><Relationship Id="rId35" Type="http://schemas.openxmlformats.org/officeDocument/2006/relationships/hyperlink" Target="https://www.linkedin.com/company/buffet-crampon-group/people/?facetFieldOfStudy=100899" TargetMode="External"/><Relationship Id="rId43" Type="http://schemas.openxmlformats.org/officeDocument/2006/relationships/hyperlink" Target="https://www.linkedin.com/company/arep/people/?facetFieldOfStudy=100899" TargetMode="External"/><Relationship Id="rId8" Type="http://schemas.openxmlformats.org/officeDocument/2006/relationships/hyperlink" Target="https://www.linkedin.com/company/ote-ingenierie/people/?facetFieldOfStudy=100899" TargetMode="External"/><Relationship Id="rId3" Type="http://schemas.openxmlformats.org/officeDocument/2006/relationships/hyperlink" Target="https://www.linkedin.com/company/cerema/people/" TargetMode="External"/><Relationship Id="rId12" Type="http://schemas.openxmlformats.org/officeDocument/2006/relationships/hyperlink" Target="https://www.linkedin.com/company/l-acoustics/people/?facetFieldOfStudy=100899%2C100741" TargetMode="External"/><Relationship Id="rId17" Type="http://schemas.openxmlformats.org/officeDocument/2006/relationships/hyperlink" Target="https://www.linkedin.com/company/onera/people/?facetFieldOfStudy=100899" TargetMode="External"/><Relationship Id="rId25" Type="http://schemas.openxmlformats.org/officeDocument/2006/relationships/hyperlink" Target="https://www.linkedin.com/company/acoemgroup/people/?facetFieldOfStudy=100899%2C100741" TargetMode="External"/><Relationship Id="rId33" Type="http://schemas.openxmlformats.org/officeDocument/2006/relationships/hyperlink" Target="https://www.linkedin.com/company/deezer/people/?facetFieldOfStudy=100899" TargetMode="External"/><Relationship Id="rId38" Type="http://schemas.openxmlformats.org/officeDocument/2006/relationships/hyperlink" Target="https://www.linkedin.com/company/radio-france/" TargetMode="External"/><Relationship Id="rId20" Type="http://schemas.openxmlformats.org/officeDocument/2006/relationships/hyperlink" Target="https://www.linkedin.com/company/dv-group/people/" TargetMode="External"/><Relationship Id="rId41" Type="http://schemas.openxmlformats.org/officeDocument/2006/relationships/hyperlink" Target="https://www.linkedin.com/company/institut-pasteur/people/?facetFieldOfStudy=100899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groupe-boet/people/" TargetMode="External"/><Relationship Id="rId13" Type="http://schemas.openxmlformats.org/officeDocument/2006/relationships/hyperlink" Target="https://www.linkedin.com/company/delta-plus-systems/people/" TargetMode="External"/><Relationship Id="rId18" Type="http://schemas.openxmlformats.org/officeDocument/2006/relationships/hyperlink" Target="https://www.linkedin.com/company/cetiat/people/?facetFieldOfStudy=100899" TargetMode="External"/><Relationship Id="rId3" Type="http://schemas.openxmlformats.org/officeDocument/2006/relationships/hyperlink" Target="https://www.linkedin.com/company/arkamys/people/?facetFieldOfStudy=100899" TargetMode="External"/><Relationship Id="rId21" Type="http://schemas.openxmlformats.org/officeDocument/2006/relationships/hyperlink" Target="https://www.linkedin.com/company/venathec/" TargetMode="External"/><Relationship Id="rId7" Type="http://schemas.openxmlformats.org/officeDocument/2006/relationships/hyperlink" Target="https://www.linkedin.com/company/imasonic/people/?facetFieldOfStudy=100899" TargetMode="External"/><Relationship Id="rId12" Type="http://schemas.openxmlformats.org/officeDocument/2006/relationships/hyperlink" Target="https://www.linkedin.com/company/mecano-id/people/?facetFieldOfStudy=100899" TargetMode="External"/><Relationship Id="rId17" Type="http://schemas.openxmlformats.org/officeDocument/2006/relationships/hyperlink" Target="https://www.linkedin.com/company/cetiat/people/" TargetMode="External"/><Relationship Id="rId2" Type="http://schemas.openxmlformats.org/officeDocument/2006/relationships/hyperlink" Target="https://www.linkedin.com/company/arkamys/people/" TargetMode="External"/><Relationship Id="rId16" Type="http://schemas.openxmlformats.org/officeDocument/2006/relationships/hyperlink" Target="https://www.linkedin.com/company/ircam/people/?facetFieldOfStudy=100899" TargetMode="External"/><Relationship Id="rId20" Type="http://schemas.openxmlformats.org/officeDocument/2006/relationships/hyperlink" Target="https://www.linkedin.com/company/gamba-acoustiqu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imasonic/people/" TargetMode="External"/><Relationship Id="rId11" Type="http://schemas.openxmlformats.org/officeDocument/2006/relationships/hyperlink" Target="https://www.linkedin.com/company/steelseries/people/?facetFieldOfStudy=100899" TargetMode="External"/><Relationship Id="rId5" Type="http://schemas.openxmlformats.org/officeDocument/2006/relationships/hyperlink" Target="https://www.linkedin.com/company/nexo-sa/people/?facetFieldOfStudy=100899" TargetMode="External"/><Relationship Id="rId15" Type="http://schemas.openxmlformats.org/officeDocument/2006/relationships/hyperlink" Target="https://www.linkedin.com/company/ircam/" TargetMode="External"/><Relationship Id="rId10" Type="http://schemas.openxmlformats.org/officeDocument/2006/relationships/hyperlink" Target="https://www.linkedin.com/company/steelseries/people/" TargetMode="External"/><Relationship Id="rId19" Type="http://schemas.openxmlformats.org/officeDocument/2006/relationships/hyperlink" Target="https://www.linkedin.com/company/gamba-acoustique/" TargetMode="External"/><Relationship Id="rId4" Type="http://schemas.openxmlformats.org/officeDocument/2006/relationships/hyperlink" Target="https://www.linkedin.com/company/nexo-sa/people/" TargetMode="External"/><Relationship Id="rId9" Type="http://schemas.openxmlformats.org/officeDocument/2006/relationships/hyperlink" Target="https://www.linkedin.com/company/groupe-boet/people/?facetFieldOfStudy=100899" TargetMode="External"/><Relationship Id="rId14" Type="http://schemas.openxmlformats.org/officeDocument/2006/relationships/hyperlink" Target="https://www.linkedin.com/company/delta-plus-systems/people/?facetFieldOfStudy=100899" TargetMode="External"/><Relationship Id="rId22" Type="http://schemas.openxmlformats.org/officeDocument/2006/relationships/hyperlink" Target="https://www.linkedin.com/company/venathec/people/?facetFieldOfStudy=100899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groupe-boet/people/" TargetMode="External"/><Relationship Id="rId13" Type="http://schemas.openxmlformats.org/officeDocument/2006/relationships/hyperlink" Target="https://www.linkedin.com/company/delta-plus-systems/people/" TargetMode="External"/><Relationship Id="rId18" Type="http://schemas.openxmlformats.org/officeDocument/2006/relationships/hyperlink" Target="https://www.linkedin.com/company/cetiat/people/?facetFieldOfStudy=100899" TargetMode="External"/><Relationship Id="rId3" Type="http://schemas.openxmlformats.org/officeDocument/2006/relationships/hyperlink" Target="https://www.linkedin.com/company/arkamys/people/?facetFieldOfStudy=100899" TargetMode="External"/><Relationship Id="rId21" Type="http://schemas.openxmlformats.org/officeDocument/2006/relationships/hyperlink" Target="https://www.linkedin.com/company/venathec/" TargetMode="External"/><Relationship Id="rId7" Type="http://schemas.openxmlformats.org/officeDocument/2006/relationships/hyperlink" Target="https://www.linkedin.com/company/imasonic/people/?facetFieldOfStudy=100899" TargetMode="External"/><Relationship Id="rId12" Type="http://schemas.openxmlformats.org/officeDocument/2006/relationships/hyperlink" Target="https://www.linkedin.com/company/mecano-id/people/?facetFieldOfStudy=100899" TargetMode="External"/><Relationship Id="rId17" Type="http://schemas.openxmlformats.org/officeDocument/2006/relationships/hyperlink" Target="https://www.linkedin.com/company/cetiat/people/" TargetMode="External"/><Relationship Id="rId2" Type="http://schemas.openxmlformats.org/officeDocument/2006/relationships/hyperlink" Target="https://www.linkedin.com/company/arkamys/people/" TargetMode="External"/><Relationship Id="rId16" Type="http://schemas.openxmlformats.org/officeDocument/2006/relationships/hyperlink" Target="https://www.linkedin.com/company/ircam/people/?facetFieldOfStudy=100899" TargetMode="External"/><Relationship Id="rId20" Type="http://schemas.openxmlformats.org/officeDocument/2006/relationships/hyperlink" Target="https://www.linkedin.com/company/gamba-acoustique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imasonic/people/" TargetMode="External"/><Relationship Id="rId11" Type="http://schemas.openxmlformats.org/officeDocument/2006/relationships/hyperlink" Target="https://www.linkedin.com/company/steelseries/people/?facetFieldOfStudy=100899" TargetMode="External"/><Relationship Id="rId5" Type="http://schemas.openxmlformats.org/officeDocument/2006/relationships/hyperlink" Target="https://www.linkedin.com/company/nexo-sa/people/?facetFieldOfStudy=100899" TargetMode="External"/><Relationship Id="rId15" Type="http://schemas.openxmlformats.org/officeDocument/2006/relationships/hyperlink" Target="https://www.linkedin.com/company/ircam/" TargetMode="External"/><Relationship Id="rId10" Type="http://schemas.openxmlformats.org/officeDocument/2006/relationships/hyperlink" Target="https://www.linkedin.com/company/steelseries/people/" TargetMode="External"/><Relationship Id="rId19" Type="http://schemas.openxmlformats.org/officeDocument/2006/relationships/hyperlink" Target="https://www.linkedin.com/company/gamba-acoustique/" TargetMode="External"/><Relationship Id="rId4" Type="http://schemas.openxmlformats.org/officeDocument/2006/relationships/hyperlink" Target="https://www.linkedin.com/company/nexo-sa/people/" TargetMode="External"/><Relationship Id="rId9" Type="http://schemas.openxmlformats.org/officeDocument/2006/relationships/hyperlink" Target="https://www.linkedin.com/company/groupe-boet/people/?facetFieldOfStudy=100899" TargetMode="External"/><Relationship Id="rId14" Type="http://schemas.openxmlformats.org/officeDocument/2006/relationships/hyperlink" Target="https://www.linkedin.com/company/delta-plus-systems/people/?facetFieldOfStudy=100899" TargetMode="External"/><Relationship Id="rId22" Type="http://schemas.openxmlformats.org/officeDocument/2006/relationships/hyperlink" Target="https://www.linkedin.com/company/venathec/people/?facetFieldOfStudy=100899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inkedin.com/company/lasa-acoustique/people/?facetFieldOfStudy=100899" TargetMode="External"/><Relationship Id="rId13" Type="http://schemas.openxmlformats.org/officeDocument/2006/relationships/hyperlink" Target="https://www.linkedin.com/company/skyted/people/" TargetMode="External"/><Relationship Id="rId18" Type="http://schemas.openxmlformats.org/officeDocument/2006/relationships/hyperlink" Target="https://www.linkedin.com/company/microdb/people/?facetFieldOfStudy=100899" TargetMode="External"/><Relationship Id="rId26" Type="http://schemas.openxmlformats.org/officeDocument/2006/relationships/hyperlink" Target="https://www.linkedin.com/company/orfea-acoustique/people/?facetFieldOfStudy=100899%2C100741" TargetMode="External"/><Relationship Id="rId3" Type="http://schemas.openxmlformats.org/officeDocument/2006/relationships/hyperlink" Target="https://www.linkedin.com/company/acoustique-&amp;-conseil/people/?facetFieldOfStudy=100899" TargetMode="External"/><Relationship Id="rId21" Type="http://schemas.openxmlformats.org/officeDocument/2006/relationships/hyperlink" Target="https://www.linkedin.com/company/acoustb/" TargetMode="External"/><Relationship Id="rId7" Type="http://schemas.openxmlformats.org/officeDocument/2006/relationships/hyperlink" Target="https://www.linkedin.com/company/lasa-acoustique/people/" TargetMode="External"/><Relationship Id="rId12" Type="http://schemas.openxmlformats.org/officeDocument/2006/relationships/hyperlink" Target="https://www.linkedin.com/company/gantha/people/?facetSkillExplicit=4524" TargetMode="External"/><Relationship Id="rId17" Type="http://schemas.openxmlformats.org/officeDocument/2006/relationships/hyperlink" Target="https://www.linkedin.com/company/microdb/people/" TargetMode="External"/><Relationship Id="rId25" Type="http://schemas.openxmlformats.org/officeDocument/2006/relationships/hyperlink" Target="https://www.linkedin.com/company/orfea-acoustique/" TargetMode="External"/><Relationship Id="rId2" Type="http://schemas.openxmlformats.org/officeDocument/2006/relationships/hyperlink" Target="https://www.linkedin.com/company/acoustique-&amp;-conseil/" TargetMode="External"/><Relationship Id="rId16" Type="http://schemas.openxmlformats.org/officeDocument/2006/relationships/hyperlink" Target="https://www.linkedin.com/company/vibrateam/people/?facetFieldOfStudy=100899" TargetMode="External"/><Relationship Id="rId20" Type="http://schemas.openxmlformats.org/officeDocument/2006/relationships/hyperlink" Target="https://www.linkedin.com/company/strane-innovation/people/?facetFieldOfStudy=10089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linkedin.com/company/environne-tech/people/?facetFieldOfStudy=100899" TargetMode="External"/><Relationship Id="rId11" Type="http://schemas.openxmlformats.org/officeDocument/2006/relationships/hyperlink" Target="https://www.linkedin.com/company/gantha/people/" TargetMode="External"/><Relationship Id="rId24" Type="http://schemas.openxmlformats.org/officeDocument/2006/relationships/hyperlink" Target="https://www.linkedin.com/company/alhyange-acoustique/people/?facetFieldOfStudy=100899%2C100741" TargetMode="External"/><Relationship Id="rId5" Type="http://schemas.openxmlformats.org/officeDocument/2006/relationships/hyperlink" Target="https://www.linkedin.com/company/delhomacoustique/people/?facetFieldOfStudy=100899" TargetMode="External"/><Relationship Id="rId15" Type="http://schemas.openxmlformats.org/officeDocument/2006/relationships/hyperlink" Target="https://www.linkedin.com/company/vibrateam/" TargetMode="External"/><Relationship Id="rId23" Type="http://schemas.openxmlformats.org/officeDocument/2006/relationships/hyperlink" Target="https://www.linkedin.com/company/alhyange-acoustique/" TargetMode="External"/><Relationship Id="rId28" Type="http://schemas.openxmlformats.org/officeDocument/2006/relationships/hyperlink" Target="https://www.linkedin.com/company/wavely-france/people/?facetFieldOfStudy=100899" TargetMode="External"/><Relationship Id="rId10" Type="http://schemas.openxmlformats.org/officeDocument/2006/relationships/hyperlink" Target="https://www.linkedin.com/company/decibel-france-insonorisation-acoustique/people/?facetFieldOfStudy=100899" TargetMode="External"/><Relationship Id="rId19" Type="http://schemas.openxmlformats.org/officeDocument/2006/relationships/hyperlink" Target="https://www.linkedin.com/company/strane-innovation/people/" TargetMode="External"/><Relationship Id="rId4" Type="http://schemas.openxmlformats.org/officeDocument/2006/relationships/hyperlink" Target="https://www.linkedin.com/company/delhomacoustique/" TargetMode="External"/><Relationship Id="rId9" Type="http://schemas.openxmlformats.org/officeDocument/2006/relationships/hyperlink" Target="https://www.linkedin.com/company/decibel-france-insonorisation-acoustique/" TargetMode="External"/><Relationship Id="rId14" Type="http://schemas.openxmlformats.org/officeDocument/2006/relationships/hyperlink" Target="https://www.linkedin.com/company/skyted/people/?facetFieldOfStudy=100899" TargetMode="External"/><Relationship Id="rId22" Type="http://schemas.openxmlformats.org/officeDocument/2006/relationships/hyperlink" Target="https://www.linkedin.com/company/acoustb/people/?facetSkillExplicit=4524" TargetMode="External"/><Relationship Id="rId27" Type="http://schemas.openxmlformats.org/officeDocument/2006/relationships/hyperlink" Target="https://www.linkedin.com/company/wavely-france/people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CA63302-D565-AA37-DC2A-8FF59451F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2448910"/>
            <a:ext cx="7675018" cy="1890479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sz="3600" dirty="0">
                <a:solidFill>
                  <a:srgbClr val="002060"/>
                </a:solidFill>
              </a:rPr>
              <a:t>Profils LinkedIn </a:t>
            </a:r>
            <a:r>
              <a:rPr lang="fr-FR" sz="3600" b="1" dirty="0">
                <a:solidFill>
                  <a:srgbClr val="002060"/>
                </a:solidFill>
              </a:rPr>
              <a:t>Acoustique </a:t>
            </a:r>
            <a:br>
              <a:rPr lang="fr-FR" sz="3600" b="1" dirty="0">
                <a:solidFill>
                  <a:srgbClr val="002060"/>
                </a:solidFill>
              </a:rPr>
            </a:br>
            <a:r>
              <a:rPr lang="fr-FR" sz="2700" b="1" dirty="0">
                <a:solidFill>
                  <a:srgbClr val="002060"/>
                </a:solidFill>
              </a:rPr>
              <a:t>Alumni des Universités et Ecoles d’Ingénieurs</a:t>
            </a:r>
            <a:br>
              <a:rPr lang="fr-FR" sz="2700" b="1" dirty="0">
                <a:solidFill>
                  <a:srgbClr val="002060"/>
                </a:solidFill>
              </a:rPr>
            </a:br>
            <a:br>
              <a:rPr lang="fr-FR" sz="2700" dirty="0"/>
            </a:br>
            <a:r>
              <a:rPr lang="fr-FR" sz="2700" dirty="0"/>
              <a:t>1) Carte de France des Universités et Ecoles d’Ingénieurs</a:t>
            </a:r>
            <a:br>
              <a:rPr lang="fr-FR" sz="2700" dirty="0"/>
            </a:br>
            <a:r>
              <a:rPr lang="fr-FR" sz="2700" dirty="0">
                <a:solidFill>
                  <a:srgbClr val="002060"/>
                </a:solidFill>
              </a:rPr>
              <a:t>2) Panel d’ Employeurs (Ce </a:t>
            </a:r>
            <a:r>
              <a:rPr lang="fr-FR" sz="2700" dirty="0" err="1">
                <a:solidFill>
                  <a:srgbClr val="002060"/>
                </a:solidFill>
              </a:rPr>
              <a:t>powerpoint</a:t>
            </a:r>
            <a:r>
              <a:rPr lang="fr-FR" sz="2700" dirty="0">
                <a:solidFill>
                  <a:srgbClr val="002060"/>
                </a:solidFill>
              </a:rPr>
              <a:t>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15CEBD1-7533-7AA4-A1DE-8333AF1F5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BD9308F9-F2FA-D65C-7361-9A3F11779203}"/>
              </a:ext>
            </a:extLst>
          </p:cNvPr>
          <p:cNvSpPr txBox="1"/>
          <p:nvPr/>
        </p:nvSpPr>
        <p:spPr>
          <a:xfrm>
            <a:off x="147145" y="855310"/>
            <a:ext cx="23858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Alain Bamberger</a:t>
            </a:r>
          </a:p>
          <a:p>
            <a:r>
              <a:rPr lang="fr-FR" sz="1600" dirty="0"/>
              <a:t>REDOC SPI</a:t>
            </a:r>
          </a:p>
          <a:p>
            <a:r>
              <a:rPr lang="fr-FR" sz="1600" dirty="0"/>
              <a:t>Document de travail</a:t>
            </a:r>
          </a:p>
          <a:p>
            <a:r>
              <a:rPr lang="fr-FR" sz="1600" dirty="0"/>
              <a:t>15/04/2024</a:t>
            </a:r>
          </a:p>
        </p:txBody>
      </p:sp>
    </p:spTree>
    <p:extLst>
      <p:ext uri="{BB962C8B-B14F-4D97-AF65-F5344CB8AC3E}">
        <p14:creationId xmlns:p14="http://schemas.microsoft.com/office/powerpoint/2010/main" val="3832551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PME (3)</a:t>
            </a:r>
            <a:br>
              <a:rPr lang="fr-FR" sz="2400" dirty="0"/>
            </a:br>
            <a:r>
              <a:rPr lang="fr-FR" sz="2000" dirty="0"/>
              <a:t>Taille en effectif: 1 à 11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0323744"/>
              </p:ext>
            </p:extLst>
          </p:nvPr>
        </p:nvGraphicFramePr>
        <p:xfrm>
          <a:off x="3546389" y="733086"/>
          <a:ext cx="8093675" cy="5063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6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8116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3102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63363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SALTO INGENIERIE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SERIAL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Metacoustic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SLAM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DeNoize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électriques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ECHO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Viam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Audio Gaming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Jeux vidéo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SYOS-Shape Your Own Sound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Les Studios de la Fabrique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audiovisuelle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Biophonia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671183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Architecture &amp; Acoustique SA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AUDITORI HOME acousticiens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 BSEC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CINEA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Stimshop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963630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ARTEAC-LAB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Think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tanks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104395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2EF7BEB4-AFFE-3B7E-0BFE-78417A7AE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311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6114AB-E335-2029-5FF7-439098C2E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Profils Acoustique</a:t>
            </a:r>
            <a:br>
              <a:rPr lang="fr-FR" dirty="0"/>
            </a:br>
            <a:r>
              <a:rPr lang="fr-FR" sz="2400" dirty="0"/>
              <a:t>Taille d’entreprise</a:t>
            </a:r>
          </a:p>
        </p:txBody>
      </p:sp>
      <p:graphicFrame>
        <p:nvGraphicFramePr>
          <p:cNvPr id="6" name="Espace réservé du contenu 5">
            <a:extLst>
              <a:ext uri="{FF2B5EF4-FFF2-40B4-BE49-F238E27FC236}">
                <a16:creationId xmlns:a16="http://schemas.microsoft.com/office/drawing/2014/main" id="{EDDCD6A3-B31D-3D7B-5569-1D8A8A6C50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1370887"/>
              </p:ext>
            </p:extLst>
          </p:nvPr>
        </p:nvGraphicFramePr>
        <p:xfrm>
          <a:off x="3867150" y="868363"/>
          <a:ext cx="7315200" cy="434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7540">
                  <a:extLst>
                    <a:ext uri="{9D8B030D-6E8A-4147-A177-3AD203B41FA5}">
                      <a16:colId xmlns:a16="http://schemas.microsoft.com/office/drawing/2014/main" val="403325335"/>
                    </a:ext>
                  </a:extLst>
                </a:gridCol>
                <a:gridCol w="1881351">
                  <a:extLst>
                    <a:ext uri="{9D8B030D-6E8A-4147-A177-3AD203B41FA5}">
                      <a16:colId xmlns:a16="http://schemas.microsoft.com/office/drawing/2014/main" val="3890803124"/>
                    </a:ext>
                  </a:extLst>
                </a:gridCol>
                <a:gridCol w="1996309">
                  <a:extLst>
                    <a:ext uri="{9D8B030D-6E8A-4147-A177-3AD203B41FA5}">
                      <a16:colId xmlns:a16="http://schemas.microsoft.com/office/drawing/2014/main" val="2371811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Entreprises par taille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 </a:t>
                      </a:r>
                    </a:p>
                    <a:p>
                      <a:pPr algn="ctr"/>
                      <a:r>
                        <a:rPr lang="fr-FR" dirty="0"/>
                        <a:t>Entreprises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Nombre</a:t>
                      </a:r>
                    </a:p>
                    <a:p>
                      <a:pPr algn="ctr"/>
                      <a:r>
                        <a:rPr lang="fr-FR" dirty="0"/>
                        <a:t>Profils 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9181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Grandes Entreprises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1206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316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Entreprises Taille Intermédiaire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1871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/>
                        <a:t>PME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279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916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b="1" dirty="0"/>
                        <a:t>1745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81208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95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Focus PME (par effectif)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4585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51 à 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90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110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11 à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2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1 à 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23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279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8309130"/>
                  </a:ext>
                </a:extLst>
              </a:tr>
            </a:tbl>
          </a:graphicData>
        </a:graphic>
      </p:graphicFrame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58AA399-5DD6-80CA-988C-E7B3101D4A2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r-FR" dirty="0"/>
          </a:p>
          <a:p>
            <a:pPr>
              <a:spcBef>
                <a:spcPts val="0"/>
              </a:spcBef>
            </a:pPr>
            <a:r>
              <a:rPr lang="fr-FR" dirty="0"/>
              <a:t>Grandes Entreprises</a:t>
            </a:r>
          </a:p>
          <a:p>
            <a:pPr>
              <a:spcBef>
                <a:spcPts val="0"/>
              </a:spcBef>
            </a:pPr>
            <a:r>
              <a:rPr lang="fr-FR" dirty="0"/>
              <a:t>ETI</a:t>
            </a:r>
          </a:p>
          <a:p>
            <a:pPr>
              <a:spcBef>
                <a:spcPts val="0"/>
              </a:spcBef>
            </a:pPr>
            <a:r>
              <a:rPr lang="fr-FR" dirty="0"/>
              <a:t>PME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500FEE3-DEC2-7B28-CA88-FF16C0DA8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56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08CA3DF-6F9C-5A59-AC25-0026EB1C7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b="1" dirty="0">
                <a:solidFill>
                  <a:schemeClr val="accent1"/>
                </a:solidFill>
              </a:rPr>
              <a:t>Employeurs profils Acoustique PhD</a:t>
            </a:r>
            <a:br>
              <a:rPr lang="fr-FR" sz="2800" b="1" dirty="0">
                <a:solidFill>
                  <a:schemeClr val="accent1"/>
                </a:solidFill>
              </a:rPr>
            </a:br>
            <a:r>
              <a:rPr lang="fr-FR" sz="2400" dirty="0">
                <a:solidFill>
                  <a:schemeClr val="accent1"/>
                </a:solidFill>
              </a:rPr>
              <a:t>80 Entreprises, 400 profils Acoustique &amp; PhD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193D82A2-E0B7-BEFE-3D70-AA679C09E9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>
                <a:solidFill>
                  <a:schemeClr val="accent1"/>
                </a:solidFill>
              </a:rPr>
              <a:t>Le Lecteur découvre - très rapidement – une  variété des profils à partir d’ un panel d’Entreprises Employeurs.</a:t>
            </a:r>
          </a:p>
          <a:p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83D32A8-7E9E-B4F7-6892-65F16DF79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4945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000" dirty="0"/>
              <a:t>15 employeurs</a:t>
            </a:r>
            <a:br>
              <a:rPr lang="fr-FR" sz="2000" dirty="0"/>
            </a:br>
            <a:r>
              <a:rPr lang="fr-FR" sz="2000" dirty="0"/>
              <a:t>10 à 25 par employeur</a:t>
            </a:r>
            <a:br>
              <a:rPr lang="fr-FR" sz="2000" dirty="0"/>
            </a:br>
            <a:r>
              <a:rPr lang="fr-FR" sz="2000" dirty="0"/>
              <a:t>210 en tout</a:t>
            </a:r>
            <a:br>
              <a:rPr lang="fr-FR" sz="2000" dirty="0"/>
            </a:br>
            <a:r>
              <a:rPr lang="fr-FR" sz="2000" dirty="0"/>
              <a:t>Ratio PhD 30%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classés par ordre alphabétique</a:t>
            </a:r>
            <a:br>
              <a:rPr lang="fr-FR" sz="2000" dirty="0"/>
            </a:br>
            <a:br>
              <a:rPr lang="fr-FR" sz="20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900081"/>
              </p:ext>
            </p:extLst>
          </p:nvPr>
        </p:nvGraphicFramePr>
        <p:xfrm>
          <a:off x="3546389" y="733086"/>
          <a:ext cx="8093675" cy="454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35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84215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650486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Airbus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Alstom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 ferroviaire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Apple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Exail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HARMAN International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IRCAM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NAVAL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ONERA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Renault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Safran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Siemens Digital Industries Software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Développement de logiciels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47302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Stellantis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598981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Thales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08070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Valeo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3149148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6775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400" dirty="0"/>
              <a:t>15 employeurs</a:t>
            </a:r>
            <a:br>
              <a:rPr lang="fr-FR" sz="2400" dirty="0"/>
            </a:br>
            <a:r>
              <a:rPr lang="fr-FR" sz="2400" dirty="0"/>
              <a:t>5 à 9 par employeur</a:t>
            </a:r>
            <a:br>
              <a:rPr lang="fr-FR" sz="2400" dirty="0"/>
            </a:br>
            <a:r>
              <a:rPr lang="fr-FR" sz="2400" dirty="0"/>
              <a:t>100 en tout</a:t>
            </a:r>
            <a:br>
              <a:rPr lang="fr-FR" sz="2400" dirty="0"/>
            </a:br>
            <a:r>
              <a:rPr lang="fr-FR" sz="2400" dirty="0"/>
              <a:t>Ratio PhD 27%</a:t>
            </a:r>
            <a:br>
              <a:rPr lang="fr-FR" sz="2400" dirty="0"/>
            </a:br>
            <a:br>
              <a:rPr lang="fr-FR" sz="2400" dirty="0"/>
            </a:br>
            <a:r>
              <a:rPr lang="fr-FR" sz="2000" dirty="0"/>
              <a:t>classés par ordre alphabétique</a:t>
            </a: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134260"/>
              </p:ext>
            </p:extLst>
          </p:nvPr>
        </p:nvGraphicFramePr>
        <p:xfrm>
          <a:off x="3546389" y="733086"/>
          <a:ext cx="8093675" cy="454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35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84215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650486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Acoem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ArianeGroup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ARTEAC-LAB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Think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tanks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design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Capgemini Engineering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CEA List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Think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tanks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Cerema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Administration publique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Collins Aerospace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Devialet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DGA - Direction générale de l'armement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EDF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d’électricité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L-Acoustics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électriques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47302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Orange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Télécommunications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598981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Saint-Gobain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Commerce de gros de matériaux de construction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508070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Vermon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3149148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278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000" dirty="0"/>
              <a:t>25 employeurs</a:t>
            </a:r>
            <a:br>
              <a:rPr lang="fr-FR" sz="2000" dirty="0"/>
            </a:br>
            <a:r>
              <a:rPr lang="fr-FR" sz="2000" dirty="0"/>
              <a:t>2 à 4 par employeur</a:t>
            </a:r>
            <a:br>
              <a:rPr lang="fr-FR" sz="2000" dirty="0"/>
            </a:br>
            <a:r>
              <a:rPr lang="fr-FR" sz="2000" dirty="0"/>
              <a:t>70 en tout</a:t>
            </a:r>
            <a:br>
              <a:rPr lang="fr-FR" sz="2000" dirty="0"/>
            </a:br>
            <a:r>
              <a:rPr lang="fr-FR" sz="2000" dirty="0"/>
              <a:t>Ratio PhD 27%</a:t>
            </a:r>
            <a:br>
              <a:rPr lang="fr-FR" sz="2000" dirty="0"/>
            </a:br>
            <a:r>
              <a:rPr lang="fr-FR" sz="2000" dirty="0"/>
              <a:t>2 Diapos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classés par ordre alphabétique</a:t>
            </a:r>
            <a:br>
              <a:rPr lang="fr-FR" sz="20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4822557"/>
              </p:ext>
            </p:extLst>
          </p:nvPr>
        </p:nvGraphicFramePr>
        <p:xfrm>
          <a:off x="3546389" y="733086"/>
          <a:ext cx="8093675" cy="4022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35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84215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650486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Buffet Crampon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Musique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Capgemini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CSTB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CETIAT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Deezer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DeNoize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 électriques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Faurecia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Focal-JMLab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FORVIA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Framatome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GAMBA Acoustique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47302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 HealthCare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Hôpitaux et services de santé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5989814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B6AEF8-E1E2-748B-5760-5821BDA25F49}"/>
              </a:ext>
            </a:extLst>
          </p:cNvPr>
          <p:cNvSpPr txBox="1"/>
          <p:nvPr/>
        </p:nvSpPr>
        <p:spPr>
          <a:xfrm>
            <a:off x="6811860" y="5603846"/>
            <a:ext cx="116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Diapo 1 /2</a:t>
            </a:r>
          </a:p>
        </p:txBody>
      </p:sp>
    </p:spTree>
    <p:extLst>
      <p:ext uri="{BB962C8B-B14F-4D97-AF65-F5344CB8AC3E}">
        <p14:creationId xmlns:p14="http://schemas.microsoft.com/office/powerpoint/2010/main" val="4268849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400" dirty="0"/>
              <a:t>25 employeurs</a:t>
            </a:r>
            <a:br>
              <a:rPr lang="fr-FR" sz="2400" dirty="0"/>
            </a:br>
            <a:r>
              <a:rPr lang="fr-FR" sz="2400" dirty="0"/>
              <a:t>2 à 4 par employeur</a:t>
            </a:r>
            <a:br>
              <a:rPr lang="fr-FR" sz="2400" dirty="0"/>
            </a:br>
            <a:r>
              <a:rPr lang="fr-FR" sz="2400" dirty="0"/>
              <a:t>70 en tout</a:t>
            </a:r>
            <a:br>
              <a:rPr lang="fr-FR" sz="2400" dirty="0"/>
            </a:br>
            <a:r>
              <a:rPr lang="fr-FR" sz="2400" dirty="0"/>
              <a:t>Ratio PhD 27%</a:t>
            </a:r>
            <a:br>
              <a:rPr lang="fr-FR" sz="2400" dirty="0"/>
            </a:br>
            <a:r>
              <a:rPr lang="fr-FR" sz="2400" dirty="0"/>
              <a:t>2 Diapos</a:t>
            </a:r>
            <a:br>
              <a:rPr lang="fr-FR" sz="2400" dirty="0"/>
            </a:br>
            <a:br>
              <a:rPr lang="fr-FR" sz="2400" dirty="0"/>
            </a:br>
            <a:r>
              <a:rPr lang="fr-FR" sz="2000" dirty="0"/>
              <a:t>classés par ordre alphabétique</a:t>
            </a:r>
            <a:br>
              <a:rPr lang="fr-FR" sz="20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420913"/>
              </p:ext>
            </p:extLst>
          </p:nvPr>
        </p:nvGraphicFramePr>
        <p:xfrm>
          <a:off x="3546389" y="733086"/>
          <a:ext cx="8093675" cy="3762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352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84215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66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650486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Groupe Boët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pour les énergies renouvelables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75%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L'Oréal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parfums et de produits pour la toilette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Metacoustic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MicrodB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RTE Réseau de Transport d'Electricité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SGS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professionnels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SNCF Réseau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 ferroviaire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Spotify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SYOS-Shape Your Own Sound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Trèves 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Vibrateam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 d'ingénierie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Wavely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47302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B6AEF8-E1E2-748B-5760-5821BDA25F49}"/>
              </a:ext>
            </a:extLst>
          </p:cNvPr>
          <p:cNvSpPr txBox="1"/>
          <p:nvPr/>
        </p:nvSpPr>
        <p:spPr>
          <a:xfrm>
            <a:off x="6811860" y="5603846"/>
            <a:ext cx="116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Diapo 2 /2</a:t>
            </a:r>
          </a:p>
        </p:txBody>
      </p:sp>
    </p:spTree>
    <p:extLst>
      <p:ext uri="{BB962C8B-B14F-4D97-AF65-F5344CB8AC3E}">
        <p14:creationId xmlns:p14="http://schemas.microsoft.com/office/powerpoint/2010/main" val="2708629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000" dirty="0"/>
              <a:t>25 employeurs</a:t>
            </a:r>
            <a:br>
              <a:rPr lang="fr-FR" sz="2000" dirty="0"/>
            </a:br>
            <a:r>
              <a:rPr lang="fr-FR" sz="2000" dirty="0"/>
              <a:t>1 par employeur</a:t>
            </a:r>
            <a:br>
              <a:rPr lang="fr-FR" sz="2000" dirty="0"/>
            </a:br>
            <a:r>
              <a:rPr lang="fr-FR" sz="2000" dirty="0"/>
              <a:t>25 en tout</a:t>
            </a:r>
            <a:br>
              <a:rPr lang="fr-FR" sz="2000" dirty="0"/>
            </a:br>
            <a:r>
              <a:rPr lang="fr-FR" sz="2000" dirty="0"/>
              <a:t>Ratio PhD 10%</a:t>
            </a:r>
            <a:br>
              <a:rPr lang="fr-FR" sz="2000" dirty="0"/>
            </a:br>
            <a:r>
              <a:rPr lang="fr-FR" sz="2000" dirty="0"/>
              <a:t>2 Diapos</a:t>
            </a:r>
            <a:br>
              <a:rPr lang="fr-FR" sz="2000" dirty="0"/>
            </a:br>
            <a:br>
              <a:rPr lang="fr-FR" sz="2400" dirty="0"/>
            </a:br>
            <a:r>
              <a:rPr lang="fr-FR" sz="2000" dirty="0"/>
              <a:t>classés par ordre alphabétique</a:t>
            </a:r>
            <a:br>
              <a:rPr lang="fr-FR" sz="20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247785"/>
              </p:ext>
            </p:extLst>
          </p:nvPr>
        </p:nvGraphicFramePr>
        <p:xfrm>
          <a:off x="3546389" y="733086"/>
          <a:ext cx="7999989" cy="43598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0913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2871497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1430511">
                  <a:extLst>
                    <a:ext uri="{9D8B030D-6E8A-4147-A177-3AD203B41FA5}">
                      <a16:colId xmlns:a16="http://schemas.microsoft.com/office/drawing/2014/main" val="567660107"/>
                    </a:ext>
                  </a:extLst>
                </a:gridCol>
                <a:gridCol w="777068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6368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(Classification LinkedIn)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 &amp; CONSEIL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AGCO Corporation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Airbus Defence and Space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Artelia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Assystem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aux entreprises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17%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Biophonia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410034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Bureau Veritas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Caterpillar Inc.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8%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DELHOM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Delta Plus Systems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 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GANTHA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9%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Hutchinson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947302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IMASONIC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0267749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Institut Pasteur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99600139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B6AEF8-E1E2-748B-5760-5821BDA25F49}"/>
              </a:ext>
            </a:extLst>
          </p:cNvPr>
          <p:cNvSpPr txBox="1"/>
          <p:nvPr/>
        </p:nvSpPr>
        <p:spPr>
          <a:xfrm>
            <a:off x="6811860" y="5603846"/>
            <a:ext cx="116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Diapo 1 /2</a:t>
            </a:r>
          </a:p>
        </p:txBody>
      </p:sp>
    </p:spTree>
    <p:extLst>
      <p:ext uri="{BB962C8B-B14F-4D97-AF65-F5344CB8AC3E}">
        <p14:creationId xmlns:p14="http://schemas.microsoft.com/office/powerpoint/2010/main" val="11624907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9486" cy="4601183"/>
          </a:xfrm>
        </p:spPr>
        <p:txBody>
          <a:bodyPr>
            <a:normAutofit/>
          </a:bodyPr>
          <a:lstStyle/>
          <a:p>
            <a:br>
              <a:rPr lang="fr-FR" sz="2400" dirty="0"/>
            </a:br>
            <a:r>
              <a:rPr lang="fr-FR" sz="2400" b="1" dirty="0">
                <a:solidFill>
                  <a:srgbClr val="002060"/>
                </a:solidFill>
              </a:rPr>
              <a:t>Profils Acoustique PhD</a:t>
            </a:r>
            <a:br>
              <a:rPr lang="fr-FR" sz="2400" dirty="0"/>
            </a:br>
            <a:r>
              <a:rPr lang="fr-FR" sz="2000" dirty="0"/>
              <a:t>25 employeurs</a:t>
            </a:r>
            <a:br>
              <a:rPr lang="fr-FR" sz="2000" dirty="0"/>
            </a:br>
            <a:r>
              <a:rPr lang="fr-FR" sz="2000" dirty="0"/>
              <a:t>1 par employeur</a:t>
            </a:r>
            <a:br>
              <a:rPr lang="fr-FR" sz="2000" dirty="0"/>
            </a:br>
            <a:r>
              <a:rPr lang="fr-FR" sz="2000" dirty="0"/>
              <a:t>25 en tout</a:t>
            </a:r>
            <a:br>
              <a:rPr lang="fr-FR" sz="2000" dirty="0"/>
            </a:br>
            <a:r>
              <a:rPr lang="fr-FR" sz="2000" dirty="0"/>
              <a:t>Ratio PhD 10%</a:t>
            </a:r>
            <a:br>
              <a:rPr lang="fr-FR" sz="2000" dirty="0"/>
            </a:br>
            <a:r>
              <a:rPr lang="fr-FR" sz="2000" dirty="0"/>
              <a:t>2 Diapos</a:t>
            </a:r>
            <a:br>
              <a:rPr lang="fr-FR" sz="2000" dirty="0"/>
            </a:br>
            <a:br>
              <a:rPr lang="fr-FR" sz="2000" dirty="0"/>
            </a:br>
            <a:r>
              <a:rPr lang="fr-FR" sz="2000" dirty="0"/>
              <a:t>classés par ordre alphabétique</a:t>
            </a:r>
            <a:br>
              <a:rPr lang="fr-FR" sz="2000" dirty="0"/>
            </a:br>
            <a:br>
              <a:rPr lang="fr-FR" sz="2400" dirty="0"/>
            </a:br>
            <a:br>
              <a:rPr lang="fr-FR" sz="2400" dirty="0"/>
            </a:br>
            <a:br>
              <a:rPr lang="fr-FR" sz="2400" dirty="0"/>
            </a:br>
            <a:endParaRPr lang="fr-FR" sz="2000" dirty="0"/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4291437"/>
              </p:ext>
            </p:extLst>
          </p:nvPr>
        </p:nvGraphicFramePr>
        <p:xfrm>
          <a:off x="3546389" y="733086"/>
          <a:ext cx="7900236" cy="350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1655">
                  <a:extLst>
                    <a:ext uri="{9D8B030D-6E8A-4147-A177-3AD203B41FA5}">
                      <a16:colId xmlns:a16="http://schemas.microsoft.com/office/drawing/2014/main" val="3113862565"/>
                    </a:ext>
                  </a:extLst>
                </a:gridCol>
                <a:gridCol w="3724101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730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547177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603941"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Employeurs</a:t>
                      </a: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PhD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Ratio PhD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MANITOU Group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Scalian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aux entreprises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Schneider Electric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11%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Sixense Group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SKYTED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SLB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Technologie, information et Internet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13%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SteelSeries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d’ordinateurs et d’équipements périphériques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Stimshop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Strane Innovation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VENATHEC Acoustique</a:t>
                      </a:r>
                      <a:endParaRPr lang="fr-FR" sz="14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Volvo Group</a:t>
                      </a:r>
                      <a:endParaRPr lang="fr-FR" sz="14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PhD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4%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AB6AEF8-E1E2-748B-5760-5821BDA25F49}"/>
              </a:ext>
            </a:extLst>
          </p:cNvPr>
          <p:cNvSpPr txBox="1"/>
          <p:nvPr/>
        </p:nvSpPr>
        <p:spPr>
          <a:xfrm>
            <a:off x="6811860" y="5603846"/>
            <a:ext cx="1166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Diapo 2 /2</a:t>
            </a:r>
          </a:p>
        </p:txBody>
      </p:sp>
    </p:spTree>
    <p:extLst>
      <p:ext uri="{BB962C8B-B14F-4D97-AF65-F5344CB8AC3E}">
        <p14:creationId xmlns:p14="http://schemas.microsoft.com/office/powerpoint/2010/main" val="3560204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2702566E-D636-FFE7-717D-A099230C1F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7912" y="1298448"/>
            <a:ext cx="7535812" cy="3255264"/>
          </a:xfrm>
        </p:spPr>
        <p:txBody>
          <a:bodyPr>
            <a:normAutofit fontScale="90000"/>
          </a:bodyPr>
          <a:lstStyle/>
          <a:p>
            <a:pPr fontAlgn="base">
              <a:spcBef>
                <a:spcPts val="600"/>
              </a:spcBef>
            </a:pP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br>
              <a:rPr lang="fr-FR" sz="3200" dirty="0">
                <a:solidFill>
                  <a:srgbClr val="00B0F0"/>
                </a:solidFill>
                <a:latin typeface="+mj-lt"/>
              </a:rPr>
            </a:br>
            <a:r>
              <a:rPr lang="fr-FR" sz="3100" dirty="0">
                <a:solidFill>
                  <a:schemeClr val="accent1"/>
                </a:solidFill>
                <a:latin typeface="+mj-lt"/>
              </a:rPr>
              <a:t>Panel de cent entreprises qui emploient  les profils</a:t>
            </a:r>
            <a:br>
              <a:rPr lang="fr-FR" sz="2200" b="1" dirty="0">
                <a:solidFill>
                  <a:schemeClr val="tx1"/>
                </a:solidFill>
                <a:latin typeface="+mj-lt"/>
              </a:rPr>
            </a:br>
            <a:r>
              <a:rPr lang="fr-FR" sz="2200" i="0" u="none" strike="noStrike" dirty="0">
                <a:solidFill>
                  <a:schemeClr val="accent1"/>
                </a:solidFill>
                <a:effectLst/>
                <a:latin typeface="+mj-lt"/>
              </a:rPr>
              <a:t>Présentation du panel par taille en effectif </a:t>
            </a:r>
            <a:r>
              <a:rPr lang="fr-FR" sz="2200" dirty="0">
                <a:solidFill>
                  <a:schemeClr val="accent1"/>
                </a:solidFill>
                <a:latin typeface="+mj-lt"/>
              </a:rPr>
              <a:t>, </a:t>
            </a:r>
            <a:r>
              <a:rPr lang="fr-FR" sz="2200" i="0" u="none" strike="noStrike" dirty="0">
                <a:solidFill>
                  <a:schemeClr val="accent1"/>
                </a:solidFill>
                <a:effectLst/>
                <a:latin typeface="+mj-lt"/>
              </a:rPr>
              <a:t>secteur d’activité avec liens vers les profils. Liens pour chaque Entreprise vers les profils Acoustique employés.</a:t>
            </a:r>
            <a:br>
              <a:rPr lang="fr-FR" sz="2200" dirty="0"/>
            </a:br>
            <a:endParaRPr lang="fr-FR" sz="2200" dirty="0">
              <a:solidFill>
                <a:schemeClr val="accent1"/>
              </a:solidFill>
            </a:endParaRP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B5312B1D-DE78-F5C6-686C-8B8CDF393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456464"/>
          </a:xfrm>
        </p:spPr>
        <p:txBody>
          <a:bodyPr>
            <a:normAutofit/>
          </a:bodyPr>
          <a:lstStyle/>
          <a:p>
            <a:r>
              <a:rPr lang="fr-FR" sz="2000" dirty="0">
                <a:solidFill>
                  <a:schemeClr val="accent1"/>
                </a:solidFill>
              </a:rPr>
              <a:t>Panel à enrichir à partir des suggestions des Lecteurs.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E384EC6-A4C2-BFDC-0C17-25F5DAA9D7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71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Grandes Entreprises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2126298"/>
              </p:ext>
            </p:extLst>
          </p:nvPr>
        </p:nvGraphicFramePr>
        <p:xfrm>
          <a:off x="3745170" y="506627"/>
          <a:ext cx="7820754" cy="5583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98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57561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248953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1013254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420816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Saint-Gobain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Commerce de gros de matériaux de construction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Valeo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Airbus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Collins Aerospace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Safran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Caterpillar Inc.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AGCO Corporation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Schneider Electric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L'Oréal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parfums et de produits pour la toilette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Apple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100 à 200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HARMAN International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77845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Faurecia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48375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FORVIA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337081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Hutchinson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3599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Renaul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790520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Renault Trucks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37607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Stellantis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10353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Volvo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véhicules automobiles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659452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9FC38536-B9B1-0D73-4B68-35DD8D34B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15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Grandes Entreprises (2)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798382"/>
              </p:ext>
            </p:extLst>
          </p:nvPr>
        </p:nvGraphicFramePr>
        <p:xfrm>
          <a:off x="3646315" y="733086"/>
          <a:ext cx="7993749" cy="4542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5990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593609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62681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51469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8218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Airbus Defence and Space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Direction générale de l'armemen</a:t>
                      </a:r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NAVAL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GE HealthCare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Hôpitaux et services de santé  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EDF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d’électricité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SEGULA Technologies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  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Bureau Veritas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Apave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  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design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50 à 100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CEA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Capgemini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Capgemini Engineering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77845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Thales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48375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SGS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professionnels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337081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Framatome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  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35995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16EBE88A-607A-87E8-F068-CB958BC8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955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Grandes Entreprises (3)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979025"/>
              </p:ext>
            </p:extLst>
          </p:nvPr>
        </p:nvGraphicFramePr>
        <p:xfrm>
          <a:off x="3546389" y="733086"/>
          <a:ext cx="8093675" cy="4282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3536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6587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00898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63363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82180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Siemens Digital Industries Software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Développement de logiciels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SOMFY 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électriques et électroniques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ArianeGroup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 de composants pour l’industrie aéronautique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JTEKT European Operations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Industrie manufacturière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Spotify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Artelia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Assystem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aux entreprises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Scalian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aux entreprises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RTE Réseau de Transport d'Electricité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publics de distribution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SLB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Technologie, information et Internet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Orange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Télécommunications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Alstom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 ferroviaire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77845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SNCF Réseau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 ferroviaire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483750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RATP Group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Transports urbains et suburbains de voyageur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3370815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C54AEC38-380E-7B26-FE58-8D97CBE04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872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Entreprises de Taille Intermédiaire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5676433"/>
              </p:ext>
            </p:extLst>
          </p:nvPr>
        </p:nvGraphicFramePr>
        <p:xfrm>
          <a:off x="3720457" y="118862"/>
          <a:ext cx="7820754" cy="6615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836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19383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099752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1013254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672543">
                <a:tc>
                  <a:txBody>
                    <a:bodyPr/>
                    <a:lstStyle/>
                    <a:p>
                      <a:pPr algn="ctr"/>
                      <a:r>
                        <a:rPr lang="fr-FR" sz="1400" b="1" u="none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u="none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u="none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u="none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u="none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u="none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u="none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u="none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Cerema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Administration publique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STB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Groupe OTE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Sixense Group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L-Acoustics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 électriques et électroniques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Trèves Group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automobiles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Vermon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The French Aerospace Lab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MANITOU Group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DV GROUP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Devialet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Acoem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67784535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Focal-JMLab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produits informatiques et électroniques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91483750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Exail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pour l’aérospatiale et la défense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33370815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Groupe Qualiconsult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Immobilier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435995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Deezer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7905206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Buffet Crampon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Musique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3760724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EDF Renouvelables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d’énergies renouvelables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98103534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Radio France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Production et distribution de médias audiovisuels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636594521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Institut Pasteur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81084250"/>
                  </a:ext>
                </a:extLst>
              </a:tr>
              <a:tr h="273374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AREP</a:t>
                      </a:r>
                      <a:endParaRPr lang="fr-FR" sz="1200" b="1" i="0" u="none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aux entreprises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Inf 10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93181074"/>
                  </a:ext>
                </a:extLst>
              </a:tr>
              <a:tr h="202163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CEA List</a:t>
                      </a:r>
                      <a:endParaRPr lang="fr-FR" sz="1200" b="1" i="0" u="none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 err="1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Think</a:t>
                      </a:r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 tanks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50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8682642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5BF83787-FBDA-040D-592F-BAB018CD4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269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PME (1)</a:t>
            </a:r>
            <a:br>
              <a:rPr lang="fr-FR" sz="2400" dirty="0"/>
            </a:br>
            <a:r>
              <a:rPr lang="fr-FR" sz="2000" dirty="0"/>
              <a:t>Taille en effectif: 51 à 200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4623822"/>
              </p:ext>
            </p:extLst>
          </p:nvPr>
        </p:nvGraphicFramePr>
        <p:xfrm>
          <a:off x="3546389" y="733086"/>
          <a:ext cx="8093675" cy="350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6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8116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3102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63363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ARKAMYS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Développement de logiciels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NEXO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électriques et électroniques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IMASONIC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Groupe Boët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pour les énergies renouvelables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SteelSeries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d’ordinateurs et d’équipements périphériques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MECANO ID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Delta Plus Systems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IRCAM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CETIAT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GAMBA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VENATHEC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849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PME (1)</a:t>
            </a:r>
            <a:br>
              <a:rPr lang="fr-FR" sz="2400" dirty="0"/>
            </a:br>
            <a:r>
              <a:rPr lang="fr-FR" sz="2000" dirty="0"/>
              <a:t>Taille en effectif: 51 à 200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546389" y="733086"/>
          <a:ext cx="8093675" cy="35020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6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8116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3102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63363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ARKAMYS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Développement de logiciels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NEXO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d’appareils électriques et électroniques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IMASONIC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médicaux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Groupe Boët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d’équipements pour les énergies renouvelables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SteelSeries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d’ordinateurs et d’équipements périphériques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MECANO ID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Delta Plus Systems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machines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IRCAM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Musiciens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CETIAT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GAMBA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VENATHEC 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0D19E163-4526-C360-467F-93B326613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03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BD37C484-6DB9-2C80-0E8B-2537496A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61037" cy="4601183"/>
          </a:xfrm>
        </p:spPr>
        <p:txBody>
          <a:bodyPr>
            <a:normAutofit/>
          </a:bodyPr>
          <a:lstStyle/>
          <a:p>
            <a:r>
              <a:rPr lang="fr-FR" sz="2400" dirty="0"/>
              <a:t>Employeurs</a:t>
            </a:r>
            <a:br>
              <a:rPr lang="fr-FR" sz="2400" dirty="0"/>
            </a:br>
            <a:r>
              <a:rPr lang="fr-FR" sz="2400" dirty="0"/>
              <a:t>Profils Alumni Acoustique</a:t>
            </a:r>
            <a:br>
              <a:rPr lang="fr-FR" sz="2400" dirty="0"/>
            </a:br>
            <a:br>
              <a:rPr lang="fr-FR" sz="2400" dirty="0"/>
            </a:br>
            <a:r>
              <a:rPr lang="fr-FR" sz="2400" dirty="0"/>
              <a:t>PME (2)</a:t>
            </a:r>
            <a:br>
              <a:rPr lang="fr-FR" sz="2400" dirty="0"/>
            </a:br>
            <a:r>
              <a:rPr lang="fr-FR" sz="2000" dirty="0"/>
              <a:t>Taille en effectif: 11 à 50</a:t>
            </a:r>
          </a:p>
        </p:txBody>
      </p:sp>
      <p:graphicFrame>
        <p:nvGraphicFramePr>
          <p:cNvPr id="7" name="Espace réservé du contenu 6">
            <a:extLst>
              <a:ext uri="{FF2B5EF4-FFF2-40B4-BE49-F238E27FC236}">
                <a16:creationId xmlns:a16="http://schemas.microsoft.com/office/drawing/2014/main" id="{F372D025-3F86-64D1-14C0-4079BF28DF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6705909"/>
              </p:ext>
            </p:extLst>
          </p:nvPr>
        </p:nvGraphicFramePr>
        <p:xfrm>
          <a:off x="3546389" y="733086"/>
          <a:ext cx="8093675" cy="4282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865">
                  <a:extLst>
                    <a:ext uri="{9D8B030D-6E8A-4147-A177-3AD203B41FA5}">
                      <a16:colId xmlns:a16="http://schemas.microsoft.com/office/drawing/2014/main" val="2139577552"/>
                    </a:ext>
                  </a:extLst>
                </a:gridCol>
                <a:gridCol w="3781168">
                  <a:extLst>
                    <a:ext uri="{9D8B030D-6E8A-4147-A177-3AD203B41FA5}">
                      <a16:colId xmlns:a16="http://schemas.microsoft.com/office/drawing/2014/main" val="3961112182"/>
                    </a:ext>
                  </a:extLst>
                </a:gridCol>
                <a:gridCol w="1310279">
                  <a:extLst>
                    <a:ext uri="{9D8B030D-6E8A-4147-A177-3AD203B41FA5}">
                      <a16:colId xmlns:a16="http://schemas.microsoft.com/office/drawing/2014/main" val="3420321556"/>
                    </a:ext>
                  </a:extLst>
                </a:gridCol>
                <a:gridCol w="963363">
                  <a:extLst>
                    <a:ext uri="{9D8B030D-6E8A-4147-A177-3AD203B41FA5}">
                      <a16:colId xmlns:a16="http://schemas.microsoft.com/office/drawing/2014/main" val="208170101"/>
                    </a:ext>
                  </a:extLst>
                </a:gridCol>
              </a:tblGrid>
              <a:tr h="331187">
                <a:tc>
                  <a:txBody>
                    <a:bodyPr/>
                    <a:lstStyle/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Entreprise</a:t>
                      </a:r>
                    </a:p>
                    <a:p>
                      <a:pPr algn="ctr"/>
                      <a:r>
                        <a:rPr lang="fr-FR" sz="1400" b="1" dirty="0">
                          <a:solidFill>
                            <a:srgbClr val="002060"/>
                          </a:solidFill>
                        </a:rPr>
                        <a:t>Lien page LinkedIn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Secteurs d’activité (Classification LinkedIn)</a:t>
                      </a:r>
                    </a:p>
                    <a:p>
                      <a:pPr algn="ctr"/>
                      <a:endParaRPr lang="fr-FR" sz="1200" b="1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2060"/>
                          </a:solidFill>
                        </a:rPr>
                        <a:t>Liens profils Acoustique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Nombre Profils</a:t>
                      </a:r>
                    </a:p>
                    <a:p>
                      <a:r>
                        <a:rPr lang="fr-FR" sz="1200" dirty="0">
                          <a:solidFill>
                            <a:srgbClr val="002060"/>
                          </a:solidFill>
                        </a:rPr>
                        <a:t>Acoustique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45629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 &amp; CONSEIL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8990817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DELHOM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56767136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ENVIRONNE TECH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97962067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LASA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Activités d’architecture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5929123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Decibel France- Insonoristaion 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Biens et équipements pour les entreprises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2285627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GANTHA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Construction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27121019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SKYTED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Fabrication de composants pour l’industrie aéronautique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33771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Vibrateam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 d'ingénierie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6529259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MicrodB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d’ingénierie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5 à 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5929635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19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Strane Innovation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conseil en environnement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0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9951858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1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ACOUSTB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114743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ALHYANCE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10 à 19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56991224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ORFEA Acoustique</a:t>
                      </a:r>
                      <a:endParaRPr lang="fr-FR" sz="1200" b="1" i="0" u="sng" strike="noStrike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de recherche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20 à 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03955561"/>
                  </a:ext>
                </a:extLst>
              </a:tr>
              <a:tr h="260178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Wavely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Services et conseil en informatique 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sng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  <a:hlinkClick r:id="rId28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Acoustique</a:t>
                      </a:r>
                      <a:endParaRPr lang="fr-FR" sz="1200" b="1" i="0" u="sng" strike="noStrike" dirty="0">
                        <a:solidFill>
                          <a:srgbClr val="00206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Aptos Narrow" panose="020B0004020202020204" pitchFamily="34" charset="0"/>
                        </a:rPr>
                        <a:t>1 à 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46901560"/>
                  </a:ext>
                </a:extLst>
              </a:tr>
            </a:tbl>
          </a:graphicData>
        </a:graphic>
      </p:graphicFrame>
      <p:sp>
        <p:nvSpPr>
          <p:cNvPr id="2" name="Espace réservé du numéro de diapositive 1">
            <a:extLst>
              <a:ext uri="{FF2B5EF4-FFF2-40B4-BE49-F238E27FC236}">
                <a16:creationId xmlns:a16="http://schemas.microsoft.com/office/drawing/2014/main" id="{8DDB4539-1D93-086D-FF0E-E32C2C2A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8278093"/>
      </p:ext>
    </p:extLst>
  </p:cSld>
  <p:clrMapOvr>
    <a:masterClrMapping/>
  </p:clrMapOvr>
</p:sld>
</file>

<file path=ppt/theme/theme1.xml><?xml version="1.0" encoding="utf-8"?>
<a:theme xmlns:a="http://schemas.openxmlformats.org/drawingml/2006/main" name="Cadr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Cadre</Template>
  <TotalTime>1569</TotalTime>
  <Words>2556</Words>
  <Application>Microsoft Macintosh PowerPoint</Application>
  <PresentationFormat>Grand écran</PresentationFormat>
  <Paragraphs>988</Paragraphs>
  <Slides>18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  <vt:variant>
        <vt:lpstr>Diaporamas personnalisés</vt:lpstr>
      </vt:variant>
      <vt:variant>
        <vt:i4>1</vt:i4>
      </vt:variant>
    </vt:vector>
  </HeadingPairs>
  <TitlesOfParts>
    <vt:vector size="24" baseType="lpstr">
      <vt:lpstr>Aptos</vt:lpstr>
      <vt:lpstr>Aptos Narrow</vt:lpstr>
      <vt:lpstr>Corbel</vt:lpstr>
      <vt:lpstr>Wingdings 2</vt:lpstr>
      <vt:lpstr>Cadre</vt:lpstr>
      <vt:lpstr>  Profils LinkedIn Acoustique  Alumni des Universités et Ecoles d’Ingénieurs  1) Carte de France des Universités et Ecoles d’Ingénieurs 2) Panel d’ Employeurs (Ce powerpoint)</vt:lpstr>
      <vt:lpstr>       Panel de cent entreprises qui emploient  les profils Présentation du panel par taille en effectif , secteur d’activité avec liens vers les profils. Liens pour chaque Entreprise vers les profils Acoustique employés. </vt:lpstr>
      <vt:lpstr>Employeurs Profils Alumni Acoustique  Grandes Entreprises</vt:lpstr>
      <vt:lpstr>Employeurs Profils Alumni Acoustique  Grandes Entreprises (2)</vt:lpstr>
      <vt:lpstr>Employeurs Profils Alumni Acoustique  Grandes Entreprises (3)</vt:lpstr>
      <vt:lpstr>Employeurs Profils Alumni Acoustique  Entreprises de Taille Intermédiaire</vt:lpstr>
      <vt:lpstr>Employeurs Profils Alumni Acoustique  PME (1) Taille en effectif: 51 à 200</vt:lpstr>
      <vt:lpstr>Employeurs Profils Alumni Acoustique  PME (1) Taille en effectif: 51 à 200</vt:lpstr>
      <vt:lpstr>Employeurs Profils Alumni Acoustique  PME (2) Taille en effectif: 11 à 50</vt:lpstr>
      <vt:lpstr>Employeurs Profils Alumni Acoustique  PME (3) Taille en effectif: 1 à 11</vt:lpstr>
      <vt:lpstr>Profils Acoustique Taille d’entreprise</vt:lpstr>
      <vt:lpstr>Employeurs profils Acoustique PhD 80 Entreprises, 400 profils Acoustique &amp; PhD</vt:lpstr>
      <vt:lpstr> Profils Acoustique PhD 15 employeurs 10 à 25 par employeur 210 en tout Ratio PhD 30%  classés par ordre alphabétique   </vt:lpstr>
      <vt:lpstr> Profils Acoustique PhD 15 employeurs 5 à 9 par employeur 100 en tout Ratio PhD 27%  classés par ordre alphabétique   </vt:lpstr>
      <vt:lpstr> Profils Acoustique PhD 25 employeurs 2 à 4 par employeur 70 en tout Ratio PhD 27% 2 Diapos  classés par ordre alphabétique    </vt:lpstr>
      <vt:lpstr> Profils Acoustique PhD 25 employeurs 2 à 4 par employeur 70 en tout Ratio PhD 27% 2 Diapos  classés par ordre alphabétique    </vt:lpstr>
      <vt:lpstr> Profils Acoustique PhD 25 employeurs 1 par employeur 25 en tout Ratio PhD 10% 2 Diapos  classés par ordre alphabétique    </vt:lpstr>
      <vt:lpstr> Profils Acoustique PhD 25 employeurs 1 par employeur 25 en tout Ratio PhD 10% 2 Diapos  classés par ordre alphabétique    </vt:lpstr>
      <vt:lpstr>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Alain Bamberger</dc:creator>
  <cp:lastModifiedBy>Alain Bamberger</cp:lastModifiedBy>
  <cp:revision>35</cp:revision>
  <dcterms:created xsi:type="dcterms:W3CDTF">2024-04-12T12:28:36Z</dcterms:created>
  <dcterms:modified xsi:type="dcterms:W3CDTF">2024-04-26T13:21:25Z</dcterms:modified>
</cp:coreProperties>
</file>