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5"/>
    <p:restoredTop sz="82777"/>
  </p:normalViewPr>
  <p:slideViewPr>
    <p:cSldViewPr snapToGrid="0" snapToObjects="1">
      <p:cViewPr varScale="1">
        <p:scale>
          <a:sx n="135" d="100"/>
          <a:sy n="135" d="100"/>
        </p:scale>
        <p:origin x="92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BC97A-D17E-BB41-A29A-6CCE899DA829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233C8-3262-4744-A553-7B61EB8CA4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233C8-3262-4744-A553-7B61EB8CA41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70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39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1C211-1852-E64E-BDE6-006EDA8CA31E}" type="datetimeFigureOut">
              <a:rPr lang="fr-FR" smtClean="0"/>
              <a:t>14/01/2026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D385-68A2-A74F-A5B2-03BC9A1DE5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Freeform: Shape 103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REDOC SPI | PhD in Engineering">
            <a:extLst>
              <a:ext uri="{FF2B5EF4-FFF2-40B4-BE49-F238E27FC236}">
                <a16:creationId xmlns:a16="http://schemas.microsoft.com/office/drawing/2014/main" id="{98D4EA39-3159-2DF4-4C4D-599D483B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3717390"/>
            <a:ext cx="4309533" cy="15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96465" y="1368425"/>
            <a:ext cx="5827644" cy="4121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TABLE RONDE CFM2025 Metz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r-FR" sz="2400" dirty="0"/>
              <a:t>Mercredi 27 août 2025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fr-FR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AG ASSOCIATION REDOC SPI</a:t>
            </a:r>
            <a:endParaRPr lang="en-US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Le 15 Janvier 2026, Paris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Eric Serre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C985E4-17FA-6C2C-2573-7523F2F0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38" y="5559289"/>
            <a:ext cx="5399314" cy="12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OC SPI | PhD in Engineering">
            <a:extLst>
              <a:ext uri="{FF2B5EF4-FFF2-40B4-BE49-F238E27FC236}">
                <a16:creationId xmlns:a16="http://schemas.microsoft.com/office/drawing/2014/main" id="{6B98BA04-B96C-45B1-21A9-0A0DB85A3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2277034" cy="83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E298650-71ED-D6AC-7009-61A018D5AA83}"/>
              </a:ext>
            </a:extLst>
          </p:cNvPr>
          <p:cNvSpPr txBox="1"/>
          <p:nvPr/>
        </p:nvSpPr>
        <p:spPr>
          <a:xfrm>
            <a:off x="2989308" y="170543"/>
            <a:ext cx="720351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/>
              <a:t>E. Serre</a:t>
            </a:r>
            <a:r>
              <a:rPr lang="fr-FR" sz="2000" baseline="30000" dirty="0"/>
              <a:t>1,2</a:t>
            </a:r>
            <a:r>
              <a:rPr lang="fr-FR" sz="2000" dirty="0"/>
              <a:t> &amp; J.M. Raulot</a:t>
            </a:r>
            <a:r>
              <a:rPr lang="fr-FR" sz="2000" baseline="30000" dirty="0"/>
              <a:t>3</a:t>
            </a:r>
            <a:endParaRPr lang="fr-FR" sz="2000" dirty="0"/>
          </a:p>
          <a:p>
            <a:endParaRPr lang="fr-FR" dirty="0"/>
          </a:p>
          <a:p>
            <a:pPr algn="ctr"/>
            <a:r>
              <a:rPr lang="fr-FR" sz="1400" baseline="30000" dirty="0">
                <a:latin typeface="Aptos" panose="020B0004020202020204" pitchFamily="34" charset="0"/>
              </a:rPr>
              <a:t>1</a:t>
            </a:r>
            <a:r>
              <a:rPr lang="fr-FR" sz="1400" dirty="0">
                <a:latin typeface="Aptos" panose="020B0004020202020204" pitchFamily="34" charset="0"/>
              </a:rPr>
              <a:t>Association du Réseau des Écoles Doctorales en Sciences pour l’Ingénieur REDOC-SPI</a:t>
            </a:r>
          </a:p>
          <a:p>
            <a:pPr algn="ctr"/>
            <a:r>
              <a:rPr lang="fr-FR" sz="1400" baseline="30000" dirty="0">
                <a:latin typeface="Aptos" panose="020B0004020202020204" pitchFamily="34" charset="0"/>
              </a:rPr>
              <a:t>2</a:t>
            </a:r>
            <a:r>
              <a:rPr lang="fr-FR" sz="1400" dirty="0">
                <a:latin typeface="Aptos" panose="020B0004020202020204" pitchFamily="34" charset="0"/>
              </a:rPr>
              <a:t> Aix-Marseille Univ., CNRS, Ecole Centrale Med, M2P2, Marseille</a:t>
            </a:r>
          </a:p>
          <a:p>
            <a:pPr algn="ctr"/>
            <a:r>
              <a:rPr lang="fr-FR" sz="1400" baseline="30000" dirty="0">
                <a:latin typeface="Aptos" panose="020B0004020202020204" pitchFamily="34" charset="0"/>
              </a:rPr>
              <a:t>3</a:t>
            </a:r>
            <a:r>
              <a:rPr lang="fr-FR" sz="1400" dirty="0">
                <a:latin typeface="Aptos" panose="020B0004020202020204" pitchFamily="34" charset="0"/>
              </a:rPr>
              <a:t> Ecole doctorale C2MP Chimie - Mécanique - Matériaux- Physique,</a:t>
            </a:r>
            <a:r>
              <a:rPr lang="fr-FR" sz="1400" b="1" dirty="0">
                <a:latin typeface="Aptos" panose="020B0004020202020204" pitchFamily="34" charset="0"/>
              </a:rPr>
              <a:t> </a:t>
            </a:r>
            <a:r>
              <a:rPr lang="fr-FR" sz="1400" dirty="0">
                <a:latin typeface="Aptos" panose="020B0004020202020204" pitchFamily="34" charset="0"/>
              </a:rPr>
              <a:t>Université de Lorraine </a:t>
            </a:r>
            <a:endParaRPr lang="fr-FR" sz="1400" b="1" dirty="0">
              <a:latin typeface="Aptos" panose="020B0004020202020204" pitchFamily="34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CDA1D3-2092-DFA7-AE4C-0B2D238167B6}"/>
              </a:ext>
            </a:extLst>
          </p:cNvPr>
          <p:cNvSpPr txBox="1"/>
          <p:nvPr/>
        </p:nvSpPr>
        <p:spPr>
          <a:xfrm>
            <a:off x="0" y="3259855"/>
            <a:ext cx="6096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>
              <a:latin typeface="Aptos" panose="020B0004020202020204" pitchFamily="34" charset="0"/>
            </a:endParaRPr>
          </a:p>
          <a:p>
            <a:pPr marL="342900" indent="-342900">
              <a:buSzPct val="85000"/>
              <a:buFont typeface="Courier New" panose="02070309020205020404" pitchFamily="49" charset="0"/>
              <a:buChar char="o"/>
            </a:pPr>
            <a:r>
              <a:rPr lang="fr-FR" dirty="0">
                <a:latin typeface="Aptos" panose="020B0004020202020204" pitchFamily="34" charset="0"/>
              </a:rPr>
              <a:t>Vous sensibilisez aux possibilités d’emplois nombreuses et valorisantes en particulier dans le secteur privé</a:t>
            </a:r>
          </a:p>
          <a:p>
            <a:pPr marL="342900" indent="-342900">
              <a:buSzPct val="85000"/>
              <a:buFont typeface="Courier New" panose="02070309020205020404" pitchFamily="49" charset="0"/>
              <a:buChar char="o"/>
            </a:pPr>
            <a:endParaRPr lang="fr-FR" dirty="0">
              <a:latin typeface="Aptos" panose="020B0004020202020204" pitchFamily="34" charset="0"/>
            </a:endParaRPr>
          </a:p>
          <a:p>
            <a:pPr marL="342900" indent="-342900">
              <a:buSzPct val="85000"/>
              <a:buFont typeface="Courier New" panose="02070309020205020404" pitchFamily="49" charset="0"/>
              <a:buChar char="o"/>
            </a:pPr>
            <a:r>
              <a:rPr lang="fr-FR" dirty="0">
                <a:latin typeface="Aptos" panose="020B0004020202020204" pitchFamily="34" charset="0"/>
              </a:rPr>
              <a:t>Partager des expériences avec nos invités</a:t>
            </a:r>
          </a:p>
          <a:p>
            <a:pPr marL="342900" indent="-342900">
              <a:buSzPct val="85000"/>
              <a:buFont typeface="Courier New" panose="02070309020205020404" pitchFamily="49" charset="0"/>
              <a:buChar char="o"/>
            </a:pPr>
            <a:endParaRPr lang="fr-FR" dirty="0">
              <a:latin typeface="Aptos" panose="020B0004020202020204" pitchFamily="34" charset="0"/>
            </a:endParaRPr>
          </a:p>
          <a:p>
            <a:pPr marL="342900" indent="-342900">
              <a:buSzPct val="85000"/>
              <a:buFont typeface="Courier New" panose="02070309020205020404" pitchFamily="49" charset="0"/>
              <a:buChar char="o"/>
            </a:pPr>
            <a:r>
              <a:rPr lang="fr-FR" dirty="0">
                <a:latin typeface="Aptos" panose="020B0004020202020204" pitchFamily="34" charset="0"/>
              </a:rPr>
              <a:t>Vous sensibilisez aux bonnes pratiques pendant et après la thèse pour réussir votre projet d’insertion professionnelle</a:t>
            </a:r>
          </a:p>
          <a:p>
            <a:pPr marL="342900" indent="-342900">
              <a:buSzPct val="85000"/>
              <a:buFont typeface="Courier New" panose="02070309020205020404" pitchFamily="49" charset="0"/>
              <a:buChar char="o"/>
            </a:pPr>
            <a:endParaRPr lang="fr-FR" dirty="0">
              <a:latin typeface="Aptos" panose="020B0004020202020204" pitchFamily="34" charset="0"/>
            </a:endParaRPr>
          </a:p>
          <a:p>
            <a:pPr marL="342900" indent="-342900">
              <a:buSzPct val="85000"/>
              <a:buFont typeface="Courier New" panose="02070309020205020404" pitchFamily="49" charset="0"/>
              <a:buChar char="o"/>
            </a:pPr>
            <a:r>
              <a:rPr lang="fr-FR" dirty="0">
                <a:latin typeface="Aptos" panose="020B0004020202020204" pitchFamily="34" charset="0"/>
              </a:rPr>
              <a:t>Vous donnez quelques informations, adresses et contacts utiles où regarder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E87219-D7BB-242A-C8A3-BD7F0F5E28BC}"/>
              </a:ext>
            </a:extLst>
          </p:cNvPr>
          <p:cNvSpPr/>
          <p:nvPr/>
        </p:nvSpPr>
        <p:spPr>
          <a:xfrm>
            <a:off x="0" y="1869490"/>
            <a:ext cx="4136571" cy="10715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88A923-18ED-94CE-5C97-140034F6973C}"/>
              </a:ext>
            </a:extLst>
          </p:cNvPr>
          <p:cNvSpPr txBox="1"/>
          <p:nvPr/>
        </p:nvSpPr>
        <p:spPr>
          <a:xfrm>
            <a:off x="0" y="1985822"/>
            <a:ext cx="4136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ptos" panose="020B0004020202020204" pitchFamily="34" charset="0"/>
              </a:rPr>
              <a:t>Une table ronde sur le doctorat pourquoi faire?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68D914-E2BC-BEBB-088A-B9D7D0F42476}"/>
              </a:ext>
            </a:extLst>
          </p:cNvPr>
          <p:cNvSpPr/>
          <p:nvPr/>
        </p:nvSpPr>
        <p:spPr>
          <a:xfrm>
            <a:off x="7758112" y="1899591"/>
            <a:ext cx="4136571" cy="10715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8DDA3F-97EC-5A82-D511-473A6C59F161}"/>
              </a:ext>
            </a:extLst>
          </p:cNvPr>
          <p:cNvSpPr txBox="1"/>
          <p:nvPr/>
        </p:nvSpPr>
        <p:spPr>
          <a:xfrm>
            <a:off x="7953748" y="2026660"/>
            <a:ext cx="353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Aptos" panose="020B0004020202020204" pitchFamily="34" charset="0"/>
              </a:rPr>
              <a:t>Les participants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D41BAEF-EA7F-BEE3-A908-3B3C7883F46B}"/>
              </a:ext>
            </a:extLst>
          </p:cNvPr>
          <p:cNvSpPr txBox="1">
            <a:spLocks/>
          </p:cNvSpPr>
          <p:nvPr/>
        </p:nvSpPr>
        <p:spPr>
          <a:xfrm>
            <a:off x="6096000" y="3199691"/>
            <a:ext cx="6198624" cy="35674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endParaRPr lang="fr-FR" sz="2200" u="sng" dirty="0">
              <a:latin typeface="Aptos" panose="020B0004020202020204" pitchFamily="34" charset="0"/>
            </a:endParaRPr>
          </a:p>
          <a:p>
            <a:pPr marL="611188" indent="-342900">
              <a:buSzPct val="85000"/>
              <a:buFont typeface="Courier New" panose="02070309020205020404" pitchFamily="49" charset="0"/>
              <a:buChar char="o"/>
            </a:pPr>
            <a:r>
              <a:rPr lang="fr-FR" sz="1900" b="1" dirty="0">
                <a:latin typeface="Aptos" panose="020B0004020202020204" pitchFamily="34" charset="0"/>
              </a:rPr>
              <a:t>Dr. Jean-Philippe MATHIEU</a:t>
            </a:r>
            <a:r>
              <a:rPr lang="fr-FR" sz="1900" dirty="0">
                <a:latin typeface="Aptos" panose="020B0004020202020204" pitchFamily="34" charset="0"/>
              </a:rPr>
              <a:t>, Ingénieur-Chercheur - EDF R&amp;D</a:t>
            </a:r>
          </a:p>
          <a:p>
            <a:pPr marL="611188" indent="-342900">
              <a:buSzPct val="85000"/>
              <a:buFont typeface="Courier New" panose="02070309020205020404" pitchFamily="49" charset="0"/>
              <a:buChar char="o"/>
            </a:pPr>
            <a:r>
              <a:rPr lang="fr-FR" sz="1900" b="1" dirty="0">
                <a:latin typeface="Aptos" panose="020B0004020202020204" pitchFamily="34" charset="0"/>
              </a:rPr>
              <a:t>Dr. </a:t>
            </a:r>
            <a:r>
              <a:rPr lang="fr-FR" sz="1900" b="1" dirty="0" err="1">
                <a:latin typeface="Aptos" panose="020B0004020202020204" pitchFamily="34" charset="0"/>
              </a:rPr>
              <a:t>Xiaolei</a:t>
            </a:r>
            <a:r>
              <a:rPr lang="fr-FR" sz="1900" b="1" dirty="0">
                <a:latin typeface="Aptos" panose="020B0004020202020204" pitchFamily="34" charset="0"/>
              </a:rPr>
              <a:t> CHEN</a:t>
            </a:r>
            <a:r>
              <a:rPr lang="fr-FR" sz="1900" dirty="0">
                <a:latin typeface="Aptos" panose="020B0004020202020204" pitchFamily="34" charset="0"/>
              </a:rPr>
              <a:t>, Ingénieur-Chercheur - Arcelor Mittal</a:t>
            </a:r>
          </a:p>
          <a:p>
            <a:pPr marL="611188" indent="-342900">
              <a:buSzPct val="85000"/>
              <a:buFont typeface="Courier New" panose="02070309020205020404" pitchFamily="49" charset="0"/>
              <a:buChar char="o"/>
            </a:pPr>
            <a:r>
              <a:rPr lang="fr-FR" sz="1900" b="1" dirty="0">
                <a:latin typeface="Aptos" panose="020B0004020202020204" pitchFamily="34" charset="0"/>
              </a:rPr>
              <a:t>Dr. Laurent BODIN</a:t>
            </a:r>
            <a:r>
              <a:rPr lang="fr-FR" sz="1900" dirty="0">
                <a:latin typeface="Aptos" panose="020B0004020202020204" pitchFamily="34" charset="0"/>
              </a:rPr>
              <a:t>, Directeur Général </a:t>
            </a:r>
            <a:r>
              <a:rPr lang="fr-FR" sz="1900" dirty="0" err="1">
                <a:latin typeface="Aptos" panose="020B0004020202020204" pitchFamily="34" charset="0"/>
              </a:rPr>
              <a:t>Cimulec</a:t>
            </a:r>
            <a:r>
              <a:rPr lang="fr-FR" sz="1900" dirty="0">
                <a:latin typeface="Aptos" panose="020B0004020202020204" pitchFamily="34" charset="0"/>
              </a:rPr>
              <a:t> group</a:t>
            </a:r>
          </a:p>
          <a:p>
            <a:pPr marL="611188" indent="-342900">
              <a:buSzPct val="85000"/>
              <a:buFont typeface="Courier New" panose="02070309020205020404" pitchFamily="49" charset="0"/>
              <a:buChar char="o"/>
            </a:pPr>
            <a:endParaRPr lang="fr-FR" sz="1900" b="1" dirty="0">
              <a:latin typeface="Aptos" panose="020B0004020202020204" pitchFamily="34" charset="0"/>
            </a:endParaRPr>
          </a:p>
          <a:p>
            <a:pPr marL="611188" indent="-342900">
              <a:buSzPct val="85000"/>
              <a:buFont typeface="Courier New" panose="02070309020205020404" pitchFamily="49" charset="0"/>
              <a:buChar char="o"/>
            </a:pPr>
            <a:r>
              <a:rPr lang="fr-FR" sz="1900" b="1" dirty="0">
                <a:latin typeface="Aptos" panose="020B0004020202020204" pitchFamily="34" charset="0"/>
              </a:rPr>
              <a:t>Dr. Claudine PIERRON </a:t>
            </a:r>
            <a:r>
              <a:rPr lang="fr-FR" sz="1900" dirty="0">
                <a:latin typeface="Aptos" panose="020B0004020202020204" pitchFamily="34" charset="0"/>
              </a:rPr>
              <a:t>Responsable Pôle Ingénierie et pratique métiers à l’APEC, Docteure en Sciences de l’Education, experte sur la thématique de l’employabilité </a:t>
            </a:r>
          </a:p>
          <a:p>
            <a:pPr marL="274320" lvl="1" indent="0">
              <a:buNone/>
            </a:pPr>
            <a:endParaRPr lang="fr-FR" sz="1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57D69A7-826A-1221-2540-30C32F294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270" y="3051131"/>
            <a:ext cx="1093263" cy="564652"/>
          </a:xfrm>
          <a:prstGeom prst="rect">
            <a:avLst/>
          </a:prstGeom>
        </p:spPr>
      </p:pic>
      <p:pic>
        <p:nvPicPr>
          <p:cNvPr id="12" name="Picture 2" descr="ARCELOR MITTAL WIRE France - Membre du réseau Mecabourg">
            <a:extLst>
              <a:ext uri="{FF2B5EF4-FFF2-40B4-BE49-F238E27FC236}">
                <a16:creationId xmlns:a16="http://schemas.microsoft.com/office/drawing/2014/main" id="{FC295C80-6AFB-F8DF-A50F-47A69FB85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08" y="3098222"/>
            <a:ext cx="872757" cy="35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CBC43A1-E975-761B-5B9B-3A470E6C3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6315" y="3051130"/>
            <a:ext cx="1121779" cy="520413"/>
          </a:xfrm>
          <a:prstGeom prst="rect">
            <a:avLst/>
          </a:prstGeom>
        </p:spPr>
      </p:pic>
      <p:pic>
        <p:nvPicPr>
          <p:cNvPr id="14" name="Picture 8" descr="Résultat de recherche d'images pour &quot;logo apec&quot;">
            <a:extLst>
              <a:ext uri="{FF2B5EF4-FFF2-40B4-BE49-F238E27FC236}">
                <a16:creationId xmlns:a16="http://schemas.microsoft.com/office/drawing/2014/main" id="{CBB4BE26-0B95-7E89-5DFB-E8661B8A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444" y="3015393"/>
            <a:ext cx="1380247" cy="59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 descr="Une image contenant habits, personne, intérieur, mur&#10;&#10;Le contenu généré par l’IA peut être incorrect.">
            <a:extLst>
              <a:ext uri="{FF2B5EF4-FFF2-40B4-BE49-F238E27FC236}">
                <a16:creationId xmlns:a16="http://schemas.microsoft.com/office/drawing/2014/main" id="{B4A87B90-9AEC-4159-C879-F229E8BEC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400"/>
          <a:stretch>
            <a:fillRect/>
          </a:stretch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8" name="Image 7" descr="Une image contenant habits, intérieur, personne, présentation&#10;&#10;Le contenu généré par l’IA peut être incorrect.">
            <a:extLst>
              <a:ext uri="{FF2B5EF4-FFF2-40B4-BE49-F238E27FC236}">
                <a16:creationId xmlns:a16="http://schemas.microsoft.com/office/drawing/2014/main" id="{2A2B4571-7E63-D628-FA5E-752F0B2668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4186"/>
          <a:stretch>
            <a:fillRect/>
          </a:stretch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10" name="Image 9" descr="Une image contenant intérieur, habits, personne, Centre de conférences&#10;&#10;Le contenu généré par l’IA peut être incorrect.">
            <a:extLst>
              <a:ext uri="{FF2B5EF4-FFF2-40B4-BE49-F238E27FC236}">
                <a16:creationId xmlns:a16="http://schemas.microsoft.com/office/drawing/2014/main" id="{5634700D-0B4F-3444-2606-C010803CAA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89" r="-3" b="-3"/>
          <a:stretch>
            <a:fillRect/>
          </a:stretch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87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3864</TotalTime>
  <Words>180</Words>
  <Application>Microsoft Macintosh PowerPoint</Application>
  <PresentationFormat>Grand écran</PresentationFormat>
  <Paragraphs>30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Courier New</vt:lpstr>
      <vt:lpstr>Garamond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POGNANT Michel</cp:lastModifiedBy>
  <cp:revision>51</cp:revision>
  <dcterms:created xsi:type="dcterms:W3CDTF">2016-12-01T07:47:00Z</dcterms:created>
  <dcterms:modified xsi:type="dcterms:W3CDTF">2026-01-14T10:42:21Z</dcterms:modified>
</cp:coreProperties>
</file>