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3"/>
  </p:notesMasterIdLst>
  <p:sldIdLst>
    <p:sldId id="256" r:id="rId2"/>
    <p:sldId id="257" r:id="rId3"/>
    <p:sldId id="264" r:id="rId4"/>
    <p:sldId id="258" r:id="rId5"/>
    <p:sldId id="259" r:id="rId6"/>
    <p:sldId id="260" r:id="rId7"/>
    <p:sldId id="266" r:id="rId8"/>
    <p:sldId id="269" r:id="rId9"/>
    <p:sldId id="270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1"/>
    <p:restoredTop sz="94694"/>
  </p:normalViewPr>
  <p:slideViewPr>
    <p:cSldViewPr snapToGrid="0">
      <p:cViewPr>
        <p:scale>
          <a:sx n="141" d="100"/>
          <a:sy n="141" d="100"/>
        </p:scale>
        <p:origin x="192" y="-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1D835-69B2-2B43-B11C-22C29F98E37C}" type="datetimeFigureOut">
              <a:rPr lang="fr-FR" smtClean="0"/>
              <a:t>20/05/2025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6BA4E-4CA3-2E48-BB3E-A9C5594977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891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6BA4E-4CA3-2E48-BB3E-A9C55949773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97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6BA4E-4CA3-2E48-BB3E-A9C55949773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880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1619C7-3F15-6DA9-7F3B-CAA7BCE2E2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1CA42B2-135E-371E-AE52-BD164C187B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4818A8A2-4E8E-FE3E-B8F8-993C3600D4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7652A4C-7948-7574-F659-E2A96EE08D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6BA4E-4CA3-2E48-BB3E-A9C55949773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781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CB82-F1B1-9841-974F-A5E20EE15F2E}" type="datetime1">
              <a:rPr lang="fr-FR" smtClean="0"/>
              <a:t>20/05/2025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1A81-DDCB-8640-8799-FE5DB2CE2300}" type="datetime1">
              <a:rPr lang="fr-FR" smtClean="0"/>
              <a:t>20/05/2025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3897-FF83-8247-AB24-B6E1FE897F58}" type="datetime1">
              <a:rPr lang="fr-FR" smtClean="0"/>
              <a:t>20/05/2025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B25D-ACF8-D747-AA91-F5E967D04CCA}" type="datetime1">
              <a:rPr lang="fr-FR" smtClean="0"/>
              <a:t>20/05/2025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CE18-4F69-B14C-AF0C-0BFCBAF43B2D}" type="datetime1">
              <a:rPr lang="fr-FR" smtClean="0"/>
              <a:t>20/05/2025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978C-94BA-124B-9756-2F7D8E7613CC}" type="datetime1">
              <a:rPr lang="fr-FR" smtClean="0"/>
              <a:t>20/05/2025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22EC-E3F9-8C4C-9648-931E2E05A967}" type="datetime1">
              <a:rPr lang="fr-FR" smtClean="0"/>
              <a:t>20/05/2025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29A7-3F06-7947-A74C-F2AFA48913BB}" type="datetime1">
              <a:rPr lang="fr-FR" smtClean="0"/>
              <a:t>20/05/2025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3E1-738B-AA45-BE76-AD5512171ED5}" type="datetime1">
              <a:rPr lang="fr-FR" smtClean="0"/>
              <a:t>20/05/2025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58CA-4BDE-504D-9CB1-13BFCB7C598F}" type="datetime1">
              <a:rPr lang="fr-FR" smtClean="0"/>
              <a:t>20/05/2025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F608-154E-5043-90B0-5954A704D947}" type="datetime1">
              <a:rPr lang="fr-FR" smtClean="0"/>
              <a:t>20/05/2025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1B292F-86C7-494B-83B7-1D70AF8618C9}" type="datetime1">
              <a:rPr lang="fr-FR" smtClean="0"/>
              <a:t>20/05/2025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theses.fr/resultats?filtres=%255Bdatefin%25253D%2525222024%252522~datedebut%25253D%2525222020%252522~Statut%25253D%252522soutenue%252522%255D&amp;q=partenairesRechercheN:(Laboratoire+Plasma+et+Conversion+d&#8217;Energie)&amp;page=1&amp;nb=10&amp;tri=pertinence&amp;domaine=theses&amp;avancee=true" TargetMode="External"/><Relationship Id="rId3" Type="http://schemas.openxmlformats.org/officeDocument/2006/relationships/hyperlink" Target="https://theses.fr/resultats?filtres=%255Bdatefin%25253D%2525222020%252522~datedebut%25253D%2525222020%252522~Statut%25253D%252522soutenue%252522%255D&amp;q=partenairesRechercheN:(Laboratoire+Plasma+et+Conversion+d&#8217;Energie)&amp;page=1&amp;nb=10&amp;tri=pertinence&amp;domaine=theses&amp;avancee=true" TargetMode="External"/><Relationship Id="rId7" Type="http://schemas.openxmlformats.org/officeDocument/2006/relationships/hyperlink" Target="https://theses.fr/resultats?filtres=%255Bdatefin%25253D%2525222024%252522~datedebut%25253D%2525222024%252522~Statut%25253D%252522soutenue%252522%255D&amp;q=partenairesRechercheN:(Laboratoire+Plasma+et+Conversion+d&#8217;Energie)&amp;page=1&amp;nb=10&amp;tri=pertinence&amp;domaine=theses&amp;avancee=tru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ses.fr/resultats?filtres=%255Bdatefin%25253D%2525222023%252522~datedebut%25253D%2525222023%252522~Statut%25253D%252522soutenue%252522%255D&amp;q=partenairesRechercheN:(Laboratoire+Plasma+et+Conversion+d&#8217;Energie)&amp;page=1&amp;nb=10&amp;tri=pertinence&amp;domaine=theses&amp;avancee=true" TargetMode="External"/><Relationship Id="rId5" Type="http://schemas.openxmlformats.org/officeDocument/2006/relationships/hyperlink" Target="https://theses.fr/resultats?filtres=%255Bdatefin%25253D%2525222022%252522~datedebut%25253D%2525222022%252522~Statut%25253D%252522soutenue%252522%255D&amp;q=partenairesRechercheN:(Laboratoire+Plasma+et+Conversion+d&#8217;Energie)&amp;page=1&amp;nb=10&amp;tri=pertinence&amp;domaine=theses&amp;avancee=true" TargetMode="External"/><Relationship Id="rId4" Type="http://schemas.openxmlformats.org/officeDocument/2006/relationships/hyperlink" Target="https://theses.fr/resultats?filtres=%255Bdatefin%25253D%2525222021%252522~datedebut%25253D%2525222021%252522~Statut%25253D%252522soutenue%252522%255D&amp;q=partenairesRechercheN:(Laboratoire+Plasma+et+Conversion+d&#8217;Energie)&amp;page=1&amp;nb=10&amp;tri=pertinence&amp;domaine=theses&amp;avancee=tru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capgemini-engineering/" TargetMode="External"/><Relationship Id="rId13" Type="http://schemas.openxmlformats.org/officeDocument/2006/relationships/hyperlink" Target="https://www.linkedin.com/company/inria/" TargetMode="External"/><Relationship Id="rId18" Type="http://schemas.openxmlformats.org/officeDocument/2006/relationships/hyperlink" Target="https://www.linkedin.com/company/thales-alenia-space/" TargetMode="External"/><Relationship Id="rId3" Type="http://schemas.openxmlformats.org/officeDocument/2006/relationships/hyperlink" Target="https://www.linkedin.com/company/airbus-defence-and-space/" TargetMode="External"/><Relationship Id="rId21" Type="http://schemas.openxmlformats.org/officeDocument/2006/relationships/hyperlink" Target="https://www.linkedin.com/company/versoenergy/" TargetMode="External"/><Relationship Id="rId7" Type="http://schemas.openxmlformats.org/officeDocument/2006/relationships/hyperlink" Target="https://www.linkedin.com/company/aurora-cold-plasma-sterilisation/" TargetMode="External"/><Relationship Id="rId12" Type="http://schemas.openxmlformats.org/officeDocument/2006/relationships/hyperlink" Target="https://www.linkedin.com/company/exotrail/" TargetMode="External"/><Relationship Id="rId17" Type="http://schemas.openxmlformats.org/officeDocument/2006/relationships/hyperlink" Target="https://www.linkedin.com/company/sakowin/" TargetMode="External"/><Relationship Id="rId2" Type="http://schemas.openxmlformats.org/officeDocument/2006/relationships/hyperlink" Target="https://www.linkedin.com/company/safran/posts/?feedView=all" TargetMode="External"/><Relationship Id="rId16" Type="http://schemas.openxmlformats.org/officeDocument/2006/relationships/hyperlink" Target="https://www.linkedin.com/company/onera/" TargetMode="External"/><Relationship Id="rId20" Type="http://schemas.openxmlformats.org/officeDocument/2006/relationships/hyperlink" Target="https://www.linkedin.com/company/vale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/akkodis/" TargetMode="External"/><Relationship Id="rId11" Type="http://schemas.openxmlformats.org/officeDocument/2006/relationships/hyperlink" Target="https://www.linkedin.com/company/cts-consulting-&amp;-technical-support/" TargetMode="External"/><Relationship Id="rId5" Type="http://schemas.openxmlformats.org/officeDocument/2006/relationships/hyperlink" Target="applewebdata://AC1EFE31-DF44-4748-B866-D8FB4A1E0C59/Expleo%20Group" TargetMode="External"/><Relationship Id="rId15" Type="http://schemas.openxmlformats.org/officeDocument/2006/relationships/hyperlink" Target="https://www.linkedin.com/company/mitsubishi-electric-rd-centre-europe-fr/" TargetMode="External"/><Relationship Id="rId10" Type="http://schemas.openxmlformats.org/officeDocument/2006/relationships/hyperlink" Target="https://www.linkedin.com/company/cealist/" TargetMode="External"/><Relationship Id="rId19" Type="http://schemas.openxmlformats.org/officeDocument/2006/relationships/hyperlink" Target="https://www.linkedin.com/company/totalenergies/" TargetMode="External"/><Relationship Id="rId4" Type="http://schemas.openxmlformats.org/officeDocument/2006/relationships/hyperlink" Target="https://www.linkedin.com/company/schneider-electric/" TargetMode="External"/><Relationship Id="rId9" Type="http://schemas.openxmlformats.org/officeDocument/2006/relationships/hyperlink" Target="https://www.linkedin.com/company/cea/" TargetMode="External"/><Relationship Id="rId14" Type="http://schemas.openxmlformats.org/officeDocument/2006/relationships/hyperlink" Target="https://www.linkedin.com/company/engie-lab-crigen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rigal-engineering-research-consulting/" TargetMode="External"/><Relationship Id="rId3" Type="http://schemas.openxmlformats.org/officeDocument/2006/relationships/hyperlink" Target="https://www.linkedin.com/company/deeper-pulse/" TargetMode="External"/><Relationship Id="rId7" Type="http://schemas.openxmlformats.org/officeDocument/2006/relationships/hyperlink" Target="https://www.linkedin.com/company/beyondaero/" TargetMode="External"/><Relationship Id="rId2" Type="http://schemas.openxmlformats.org/officeDocument/2006/relationships/hyperlink" Target="https://www.linkedin.com/company/airbusgroup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/aeroconseil/" TargetMode="External"/><Relationship Id="rId5" Type="http://schemas.openxmlformats.org/officeDocument/2006/relationships/hyperlink" Target="https://www.linkedin.com/company/irt-saintex/" TargetMode="External"/><Relationship Id="rId4" Type="http://schemas.openxmlformats.org/officeDocument/2006/relationships/hyperlink" Target="https://www.linkedin.com/company/h2pulse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rqei-r%C3%A9seau-qu%C3%A9b%C3%A9cois-sur-l-%C3%A9nergie-intelligente/" TargetMode="External"/><Relationship Id="rId13" Type="http://schemas.openxmlformats.org/officeDocument/2006/relationships/hyperlink" Target="https://www.linkedin.com/company/nxp-semiconductors/" TargetMode="External"/><Relationship Id="rId3" Type="http://schemas.openxmlformats.org/officeDocument/2006/relationships/hyperlink" Target="https://www.linkedin.com/company/erc-system/" TargetMode="External"/><Relationship Id="rId7" Type="http://schemas.openxmlformats.org/officeDocument/2006/relationships/hyperlink" Target="https://www.linkedin.com/company/nidec-global-appliance/" TargetMode="External"/><Relationship Id="rId12" Type="http://schemas.openxmlformats.org/officeDocument/2006/relationships/hyperlink" Target="https://www.linkedin.com/company/avocarbon-group/" TargetMode="External"/><Relationship Id="rId2" Type="http://schemas.openxmlformats.org/officeDocument/2006/relationships/hyperlink" Target="https://www.linkedin.com/company/bertrandt-a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/imec/" TargetMode="External"/><Relationship Id="rId11" Type="http://schemas.openxmlformats.org/officeDocument/2006/relationships/hyperlink" Target="https://www.linkedin.com/company/hummingbird-aero-llc/" TargetMode="External"/><Relationship Id="rId5" Type="http://schemas.openxmlformats.org/officeDocument/2006/relationships/hyperlink" Target="https://www.linkedin.com/company/pem-motion/" TargetMode="External"/><Relationship Id="rId10" Type="http://schemas.openxmlformats.org/officeDocument/2006/relationships/hyperlink" Target="https://www.linkedin.com/company/flexintl/" TargetMode="External"/><Relationship Id="rId4" Type="http://schemas.openxmlformats.org/officeDocument/2006/relationships/hyperlink" Target="https://www.linkedin.com/company/lilium-aviation-gmbh/" TargetMode="External"/><Relationship Id="rId9" Type="http://schemas.openxmlformats.org/officeDocument/2006/relationships/hyperlink" Target="https://www.linkedin.com/company/borgwarner/" TargetMode="External"/><Relationship Id="rId14" Type="http://schemas.openxmlformats.org/officeDocument/2006/relationships/hyperlink" Target="https://www.linkedin.com/company/axedra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782C68-3DC9-C1B4-703B-38BB769C3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087" y="1298448"/>
            <a:ext cx="8063865" cy="3255264"/>
          </a:xfrm>
        </p:spPr>
        <p:txBody>
          <a:bodyPr>
            <a:normAutofit/>
          </a:bodyPr>
          <a:lstStyle/>
          <a:p>
            <a:r>
              <a:rPr lang="fr-FR" sz="3200" b="1" dirty="0"/>
              <a:t>Emplois Docteurs LAPLACE 2020-2024</a:t>
            </a:r>
            <a:br>
              <a:rPr lang="fr-FR" sz="3200" b="1" dirty="0"/>
            </a:br>
            <a:br>
              <a:rPr lang="fr-FR" sz="3200" b="1" dirty="0"/>
            </a:br>
            <a:endParaRPr lang="fr-FR" sz="3200" b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7BE1F03-1DE2-C0B9-4857-C58B7A940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3850358" cy="914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FR" dirty="0"/>
              <a:t>Annuaire :  </a:t>
            </a:r>
            <a:r>
              <a:rPr lang="fr-FR" dirty="0" err="1"/>
              <a:t>Theses.Fr</a:t>
            </a:r>
            <a:endParaRPr lang="fr-FR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FR" dirty="0"/>
              <a:t>Emploi : Source LinkedIn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2C487A1-F1D0-885A-68C2-32E38DADC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124FC10-5F0A-0004-60F2-EB9D9AFE1F1C}"/>
              </a:ext>
            </a:extLst>
          </p:cNvPr>
          <p:cNvSpPr txBox="1"/>
          <p:nvPr/>
        </p:nvSpPr>
        <p:spPr>
          <a:xfrm>
            <a:off x="746462" y="1273354"/>
            <a:ext cx="23758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Alain Bamberger</a:t>
            </a:r>
          </a:p>
          <a:p>
            <a:r>
              <a:rPr lang="fr-FR" dirty="0"/>
              <a:t>Document de travail</a:t>
            </a:r>
          </a:p>
          <a:p>
            <a:r>
              <a:rPr lang="fr-FR" dirty="0"/>
              <a:t>14/05/2025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2E0BF30-3B06-20CA-984E-8A82B6C7EE60}"/>
              </a:ext>
            </a:extLst>
          </p:cNvPr>
          <p:cNvSpPr txBox="1"/>
          <p:nvPr/>
        </p:nvSpPr>
        <p:spPr>
          <a:xfrm>
            <a:off x="5602782" y="1298448"/>
            <a:ext cx="2658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Journée MEGEP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Doctorants-Industrie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9 juillet 2025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4406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B8FC6-294E-2D3D-B206-0F0223BD4A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09FA7B-7881-E9ED-D984-1D812ED86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0" y="1123837"/>
            <a:ext cx="3307405" cy="4601183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Docteurs</a:t>
            </a:r>
            <a:br>
              <a:rPr lang="fr-FR" sz="3200" dirty="0"/>
            </a:br>
            <a:r>
              <a:rPr lang="fr-FR" sz="3200" dirty="0"/>
              <a:t>LAPLACE</a:t>
            </a:r>
            <a:br>
              <a:rPr lang="fr-FR" sz="2400" dirty="0"/>
            </a:br>
            <a:r>
              <a:rPr lang="fr-FR" sz="2400" dirty="0"/>
              <a:t>2020-2024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Profils Académique</a:t>
            </a:r>
            <a:br>
              <a:rPr lang="fr-FR" sz="2400" dirty="0"/>
            </a:br>
            <a:r>
              <a:rPr lang="fr-FR" sz="2000" dirty="0"/>
              <a:t>Universités, Ecoles,…</a:t>
            </a:r>
            <a:br>
              <a:rPr lang="fr-FR" sz="2400" dirty="0"/>
            </a:br>
            <a:br>
              <a:rPr lang="fr-FR" sz="2400" dirty="0"/>
            </a:br>
            <a:endParaRPr lang="fr-FR" sz="1600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D6ABF0E0-65A3-3F9C-E327-378B931FC7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480810"/>
              </p:ext>
            </p:extLst>
          </p:nvPr>
        </p:nvGraphicFramePr>
        <p:xfrm>
          <a:off x="5386702" y="843097"/>
          <a:ext cx="3657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594">
                  <a:extLst>
                    <a:ext uri="{9D8B030D-6E8A-4147-A177-3AD203B41FA5}">
                      <a16:colId xmlns:a16="http://schemas.microsoft.com/office/drawing/2014/main" val="3784202296"/>
                    </a:ext>
                  </a:extLst>
                </a:gridCol>
                <a:gridCol w="1466006">
                  <a:extLst>
                    <a:ext uri="{9D8B030D-6E8A-4147-A177-3AD203B41FA5}">
                      <a16:colId xmlns:a16="http://schemas.microsoft.com/office/drawing/2014/main" val="3037860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Pays Employeur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Docteurs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162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France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40856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Cambodge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3924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Canada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7027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Etats-Unis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991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Liban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360652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9BBF0A8-FC78-FE75-958E-63F194A1F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395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23DA51-4985-6B96-485A-EFF230B3B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900FD9-85D4-E42D-5B91-0D230934E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LinkedIn permet d’avoir une information sur l’emploi de plus de 65% des Docteurs 2020-2024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Il s’agit d’un indicateur en dessous de la moyenne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Ce pourcentage  est meilleur les promotions 2020-2022 : 74%</a:t>
            </a:r>
          </a:p>
          <a:p>
            <a:pPr marL="1245870" lvl="2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18% profil académique</a:t>
            </a:r>
          </a:p>
          <a:p>
            <a:pPr marL="1245870" lvl="2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56% profil hors académique, majoritairement en entreprise</a:t>
            </a:r>
          </a:p>
          <a:p>
            <a:r>
              <a:rPr lang="fr-FR" dirty="0">
                <a:solidFill>
                  <a:srgbClr val="002060"/>
                </a:solidFill>
              </a:rPr>
              <a:t>LinkedIn permet d’analyser les employeurs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Siège social	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Taille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Secteurs d’activité</a:t>
            </a:r>
          </a:p>
          <a:p>
            <a:r>
              <a:rPr lang="fr-FR" dirty="0">
                <a:solidFill>
                  <a:srgbClr val="002060"/>
                </a:solidFill>
              </a:rPr>
              <a:t>Actualisation annuelle aisée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20E31C9-647B-44A9-A864-A824E8E0F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74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735727-153F-093D-C7EE-A22F83FD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281" y="1083337"/>
            <a:ext cx="2947482" cy="4601183"/>
          </a:xfrm>
        </p:spPr>
        <p:txBody>
          <a:bodyPr/>
          <a:lstStyle/>
          <a:p>
            <a:r>
              <a:rPr lang="fr-FR" sz="3200" dirty="0"/>
              <a:t>Docteurs LAPLACE</a:t>
            </a:r>
            <a:br>
              <a:rPr lang="fr-FR" sz="3200" dirty="0"/>
            </a:br>
            <a:r>
              <a:rPr lang="fr-FR" sz="3200" dirty="0"/>
              <a:t>2020-2024</a:t>
            </a:r>
            <a:br>
              <a:rPr lang="fr-FR" dirty="0"/>
            </a:br>
            <a:r>
              <a:rPr lang="fr-FR" sz="2400" dirty="0"/>
              <a:t>Annuaire</a:t>
            </a:r>
            <a:br>
              <a:rPr lang="fr-FR" dirty="0"/>
            </a:br>
            <a:r>
              <a:rPr lang="fr-FR" sz="2400" dirty="0"/>
              <a:t>Liens vers </a:t>
            </a:r>
            <a:r>
              <a:rPr lang="fr-FR" sz="2400" dirty="0" err="1"/>
              <a:t>Theses.Fr</a:t>
            </a:r>
            <a:br>
              <a:rPr lang="fr-FR" sz="2400" dirty="0"/>
            </a:br>
            <a:endParaRPr lang="fr-FR" sz="240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C7A1C5-BB0C-4A62-0544-A7531E434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10" name="Espace réservé du contenu 9">
            <a:extLst>
              <a:ext uri="{FF2B5EF4-FFF2-40B4-BE49-F238E27FC236}">
                <a16:creationId xmlns:a16="http://schemas.microsoft.com/office/drawing/2014/main" id="{4E94E4EC-6447-229A-6598-A0C86201BE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6113208"/>
              </p:ext>
            </p:extLst>
          </p:nvPr>
        </p:nvGraphicFramePr>
        <p:xfrm>
          <a:off x="4944794" y="891736"/>
          <a:ext cx="312302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6258">
                  <a:extLst>
                    <a:ext uri="{9D8B030D-6E8A-4147-A177-3AD203B41FA5}">
                      <a16:colId xmlns:a16="http://schemas.microsoft.com/office/drawing/2014/main" val="2456393964"/>
                    </a:ext>
                  </a:extLst>
                </a:gridCol>
                <a:gridCol w="1406770">
                  <a:extLst>
                    <a:ext uri="{9D8B030D-6E8A-4147-A177-3AD203B41FA5}">
                      <a16:colId xmlns:a16="http://schemas.microsoft.com/office/drawing/2014/main" val="35376649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Liens </a:t>
                      </a:r>
                      <a:r>
                        <a:rPr lang="fr-FR" dirty="0" err="1"/>
                        <a:t>theses.Fr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Thèses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403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2060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2020</a:t>
                      </a:r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8595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2060"/>
                          </a:solidFill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2021</a:t>
                      </a:r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8720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2060"/>
                          </a:solidFill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2022</a:t>
                      </a:r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2259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2060"/>
                          </a:solidFill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2023</a:t>
                      </a:r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1628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2060"/>
                          </a:solidFill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2024</a:t>
                      </a:r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0423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002060"/>
                          </a:solidFill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2020-2024</a:t>
                      </a:r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7149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052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EAD43F-C5E2-62B4-FD25-68625F9B4A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7CEABB-C2CA-87E1-5295-E7BF956F1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dirty="0"/>
              <a:t>Docteurs LAPLACE</a:t>
            </a:r>
            <a:br>
              <a:rPr lang="fr-FR" sz="3200" dirty="0"/>
            </a:br>
            <a:r>
              <a:rPr lang="fr-FR" sz="3200" dirty="0"/>
              <a:t>2020-2024</a:t>
            </a:r>
            <a:br>
              <a:rPr lang="fr-FR" dirty="0"/>
            </a:br>
            <a:br>
              <a:rPr lang="fr-FR" dirty="0"/>
            </a:br>
            <a:r>
              <a:rPr lang="fr-FR" sz="2400" dirty="0"/>
              <a:t>Profils LinkedIn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7F5FD456-6ABE-D88B-5957-F7A78FD1F1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335659"/>
              </p:ext>
            </p:extLst>
          </p:nvPr>
        </p:nvGraphicFramePr>
        <p:xfrm>
          <a:off x="5181601" y="815585"/>
          <a:ext cx="4896254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812">
                  <a:extLst>
                    <a:ext uri="{9D8B030D-6E8A-4147-A177-3AD203B41FA5}">
                      <a16:colId xmlns:a16="http://schemas.microsoft.com/office/drawing/2014/main" val="141587827"/>
                    </a:ext>
                  </a:extLst>
                </a:gridCol>
                <a:gridCol w="1404163">
                  <a:extLst>
                    <a:ext uri="{9D8B030D-6E8A-4147-A177-3AD203B41FA5}">
                      <a16:colId xmlns:a16="http://schemas.microsoft.com/office/drawing/2014/main" val="3932183005"/>
                    </a:ext>
                  </a:extLst>
                </a:gridCol>
                <a:gridCol w="1062279">
                  <a:extLst>
                    <a:ext uri="{9D8B030D-6E8A-4147-A177-3AD203B41FA5}">
                      <a16:colId xmlns:a16="http://schemas.microsoft.com/office/drawing/2014/main" val="962866393"/>
                    </a:ext>
                  </a:extLst>
                </a:gridCol>
              </a:tblGrid>
              <a:tr h="33055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Profils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Docteurs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423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latin typeface="+mn-lt"/>
                        </a:rPr>
                        <a:t>Académique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2778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latin typeface="+mn-lt"/>
                        </a:rPr>
                        <a:t>Hors académique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48,2%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114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+mn-lt"/>
                        </a:rPr>
                        <a:t>Non actualisé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9048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+mn-lt"/>
                        </a:rPr>
                        <a:t>Non LinkedIn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311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380749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F6E3145E-03EB-EE45-AA25-674261BF520C}"/>
              </a:ext>
            </a:extLst>
          </p:cNvPr>
          <p:cNvSpPr txBox="1"/>
          <p:nvPr/>
        </p:nvSpPr>
        <p:spPr>
          <a:xfrm>
            <a:off x="5181599" y="3424428"/>
            <a:ext cx="489625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65 % publient un profil LinkedIn avec un emploi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17 % profil académique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48 % profil hors académique, majoritairement en entreprise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26E76F-B4EE-E1A1-8777-D25550404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076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D86A49-5294-FDA2-AFBD-8459A89913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F3AD15-5740-A5E5-1537-22798B8D6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60" y="1123837"/>
            <a:ext cx="3445727" cy="4601183"/>
          </a:xfrm>
        </p:spPr>
        <p:txBody>
          <a:bodyPr/>
          <a:lstStyle/>
          <a:p>
            <a:r>
              <a:rPr lang="fr-FR" dirty="0"/>
              <a:t>Docteurs LAPLACE</a:t>
            </a:r>
            <a:br>
              <a:rPr lang="fr-FR" dirty="0"/>
            </a:br>
            <a:r>
              <a:rPr lang="fr-FR" sz="2800" dirty="0"/>
              <a:t>2020-2022</a:t>
            </a:r>
            <a:br>
              <a:rPr lang="fr-FR" sz="2800" dirty="0"/>
            </a:br>
            <a:r>
              <a:rPr lang="fr-FR" sz="2800" dirty="0"/>
              <a:t>2023-2024</a:t>
            </a:r>
            <a:br>
              <a:rPr lang="fr-FR" sz="2800" dirty="0"/>
            </a:br>
            <a:endParaRPr lang="fr-FR" sz="2800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E08D8D5-46A8-606F-0DB8-472EBADB33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803608"/>
              </p:ext>
            </p:extLst>
          </p:nvPr>
        </p:nvGraphicFramePr>
        <p:xfrm>
          <a:off x="3993931" y="1204468"/>
          <a:ext cx="671611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8076">
                  <a:extLst>
                    <a:ext uri="{9D8B030D-6E8A-4147-A177-3AD203B41FA5}">
                      <a16:colId xmlns:a16="http://schemas.microsoft.com/office/drawing/2014/main" val="141587827"/>
                    </a:ext>
                  </a:extLst>
                </a:gridCol>
                <a:gridCol w="1224014">
                  <a:extLst>
                    <a:ext uri="{9D8B030D-6E8A-4147-A177-3AD203B41FA5}">
                      <a16:colId xmlns:a16="http://schemas.microsoft.com/office/drawing/2014/main" val="2020877424"/>
                    </a:ext>
                  </a:extLst>
                </a:gridCol>
                <a:gridCol w="1224014">
                  <a:extLst>
                    <a:ext uri="{9D8B030D-6E8A-4147-A177-3AD203B41FA5}">
                      <a16:colId xmlns:a16="http://schemas.microsoft.com/office/drawing/2014/main" val="4172897216"/>
                    </a:ext>
                  </a:extLst>
                </a:gridCol>
                <a:gridCol w="1224014">
                  <a:extLst>
                    <a:ext uri="{9D8B030D-6E8A-4147-A177-3AD203B41FA5}">
                      <a16:colId xmlns:a16="http://schemas.microsoft.com/office/drawing/2014/main" val="3932183005"/>
                    </a:ext>
                  </a:extLst>
                </a:gridCol>
                <a:gridCol w="925992">
                  <a:extLst>
                    <a:ext uri="{9D8B030D-6E8A-4147-A177-3AD203B41FA5}">
                      <a16:colId xmlns:a16="http://schemas.microsoft.com/office/drawing/2014/main" val="962866393"/>
                    </a:ext>
                  </a:extLst>
                </a:gridCol>
              </a:tblGrid>
              <a:tr h="330550">
                <a:tc>
                  <a:txBody>
                    <a:bodyPr/>
                    <a:lstStyle/>
                    <a:p>
                      <a:r>
                        <a:rPr lang="fr-FR" dirty="0"/>
                        <a:t>Profils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2020-2022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2023-2024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423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/>
                        <a:t>Académique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17,8%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12,2%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2778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/>
                        <a:t>Hors académique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56,2%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36,6%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114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Non actualisé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9,6%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34,1%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9048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Non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311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3807490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824548CE-D42F-AACD-7B89-663D549E396E}"/>
              </a:ext>
            </a:extLst>
          </p:cNvPr>
          <p:cNvSpPr txBox="1"/>
          <p:nvPr/>
        </p:nvSpPr>
        <p:spPr>
          <a:xfrm>
            <a:off x="4427034" y="4046482"/>
            <a:ext cx="6278423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Docteurs qui publient un profil LinkedIn avec un emploi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2020-2022: 75 %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2023-2024 : 49% 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EEAB7A-8E6F-EEF2-E46A-C24937093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264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9E785D-6279-1E66-E9D9-7656A6E03C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89F464-AE2E-AC0B-46DD-AD0CC38A5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60" y="1123837"/>
            <a:ext cx="3445727" cy="4601183"/>
          </a:xfrm>
        </p:spPr>
        <p:txBody>
          <a:bodyPr/>
          <a:lstStyle/>
          <a:p>
            <a:r>
              <a:rPr lang="fr-FR" dirty="0"/>
              <a:t>Docteurs LAPLACE</a:t>
            </a:r>
            <a:br>
              <a:rPr lang="fr-FR" dirty="0"/>
            </a:br>
            <a:r>
              <a:rPr lang="fr-FR" sz="2800" dirty="0"/>
              <a:t>2020-2024</a:t>
            </a:r>
            <a:br>
              <a:rPr lang="fr-FR" sz="2800" dirty="0"/>
            </a:br>
            <a:r>
              <a:rPr lang="fr-FR" sz="2800" dirty="0"/>
              <a:t>En entreprise</a:t>
            </a:r>
            <a:br>
              <a:rPr lang="fr-FR" sz="2800" dirty="0"/>
            </a:br>
            <a:r>
              <a:rPr lang="fr-FR" sz="2000" b="1" dirty="0"/>
              <a:t>Répartition par taille</a:t>
            </a:r>
            <a:br>
              <a:rPr lang="fr-FR" sz="2800" dirty="0"/>
            </a:br>
            <a:br>
              <a:rPr lang="fr-FR" sz="2800" dirty="0"/>
            </a:br>
            <a:endParaRPr lang="fr-FR" sz="2800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A21EBC1B-1780-6531-D0B3-02E37B02E0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868007"/>
              </p:ext>
            </p:extLst>
          </p:nvPr>
        </p:nvGraphicFramePr>
        <p:xfrm>
          <a:off x="5204298" y="1536432"/>
          <a:ext cx="4445540" cy="1558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256">
                  <a:extLst>
                    <a:ext uri="{9D8B030D-6E8A-4147-A177-3AD203B41FA5}">
                      <a16:colId xmlns:a16="http://schemas.microsoft.com/office/drawing/2014/main" val="141587827"/>
                    </a:ext>
                  </a:extLst>
                </a:gridCol>
                <a:gridCol w="1194142">
                  <a:extLst>
                    <a:ext uri="{9D8B030D-6E8A-4147-A177-3AD203B41FA5}">
                      <a16:colId xmlns:a16="http://schemas.microsoft.com/office/drawing/2014/main" val="2020877424"/>
                    </a:ext>
                  </a:extLst>
                </a:gridCol>
                <a:gridCol w="1194142">
                  <a:extLst>
                    <a:ext uri="{9D8B030D-6E8A-4147-A177-3AD203B41FA5}">
                      <a16:colId xmlns:a16="http://schemas.microsoft.com/office/drawing/2014/main" val="929808080"/>
                    </a:ext>
                  </a:extLst>
                </a:gridCol>
              </a:tblGrid>
              <a:tr h="385710">
                <a:tc>
                  <a:txBody>
                    <a:bodyPr/>
                    <a:lstStyle/>
                    <a:p>
                      <a:r>
                        <a:rPr lang="fr-FR" dirty="0"/>
                        <a:t>Profils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Docteurs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423055"/>
                  </a:ext>
                </a:extLst>
              </a:tr>
              <a:tr h="391067">
                <a:tc>
                  <a:txBody>
                    <a:bodyPr/>
                    <a:lstStyle/>
                    <a:p>
                      <a:r>
                        <a:rPr lang="fr-FR" sz="1600" b="0" dirty="0"/>
                        <a:t>Grandes Entreprises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51,8%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2778827"/>
                  </a:ext>
                </a:extLst>
              </a:tr>
              <a:tr h="391067">
                <a:tc>
                  <a:txBody>
                    <a:bodyPr/>
                    <a:lstStyle/>
                    <a:p>
                      <a:r>
                        <a:rPr lang="fr-FR" sz="1600" b="0" dirty="0"/>
                        <a:t>ETI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8,9%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1140586"/>
                  </a:ext>
                </a:extLst>
              </a:tr>
              <a:tr h="391067">
                <a:tc>
                  <a:txBody>
                    <a:bodyPr/>
                    <a:lstStyle/>
                    <a:p>
                      <a:r>
                        <a:rPr lang="fr-FR" sz="1600" b="0" dirty="0"/>
                        <a:t>PME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39,3%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9048110"/>
                  </a:ext>
                </a:extLst>
              </a:tr>
            </a:tbl>
          </a:graphicData>
        </a:graphic>
      </p:graphicFrame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9BC2CB5-2E08-8BE7-11E1-AA2BF496B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8025BAF-82E6-8490-255E-5318E53DFEEB}"/>
              </a:ext>
            </a:extLst>
          </p:cNvPr>
          <p:cNvSpPr txBox="1"/>
          <p:nvPr/>
        </p:nvSpPr>
        <p:spPr>
          <a:xfrm>
            <a:off x="6096000" y="3577992"/>
            <a:ext cx="232574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Importance des PME</a:t>
            </a:r>
          </a:p>
        </p:txBody>
      </p:sp>
    </p:spTree>
    <p:extLst>
      <p:ext uri="{BB962C8B-B14F-4D97-AF65-F5344CB8AC3E}">
        <p14:creationId xmlns:p14="http://schemas.microsoft.com/office/powerpoint/2010/main" val="918685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5FD5EA-0C28-EE59-9FF2-085B179CBA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02A0D8-2F34-BB45-29A0-AE6145ABD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61" y="1123837"/>
            <a:ext cx="3323064" cy="4601183"/>
          </a:xfrm>
        </p:spPr>
        <p:txBody>
          <a:bodyPr/>
          <a:lstStyle/>
          <a:p>
            <a:pPr algn="ctr"/>
            <a:r>
              <a:rPr lang="fr-FR" sz="3200" dirty="0"/>
              <a:t>Docteurs</a:t>
            </a:r>
            <a:br>
              <a:rPr lang="fr-FR" sz="3200" dirty="0"/>
            </a:br>
            <a:r>
              <a:rPr lang="fr-FR" sz="3200" dirty="0"/>
              <a:t>LAPLACE</a:t>
            </a:r>
            <a:br>
              <a:rPr lang="fr-FR" dirty="0"/>
            </a:br>
            <a:r>
              <a:rPr lang="fr-FR" sz="2400" dirty="0"/>
              <a:t>2020-2024</a:t>
            </a:r>
            <a:br>
              <a:rPr lang="fr-FR" sz="2400" dirty="0"/>
            </a:br>
            <a:r>
              <a:rPr lang="fr-FR" sz="2400" dirty="0"/>
              <a:t>en Entreprise 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Secteurs d’activité</a:t>
            </a:r>
            <a:br>
              <a:rPr lang="fr-FR" sz="2400" dirty="0"/>
            </a:br>
            <a:r>
              <a:rPr lang="fr-FR" sz="2000" dirty="0"/>
              <a:t>(Classification LinkedIn)</a:t>
            </a:r>
            <a:br>
              <a:rPr lang="fr-FR" sz="2000" dirty="0"/>
            </a:br>
            <a:r>
              <a:rPr lang="fr-FR" sz="2000" dirty="0"/>
              <a:t>Classés par nombre de Docteurs</a:t>
            </a:r>
            <a:br>
              <a:rPr lang="fr-FR" sz="2400" dirty="0"/>
            </a:br>
            <a:br>
              <a:rPr lang="fr-FR" sz="2000" dirty="0"/>
            </a:br>
            <a:br>
              <a:rPr lang="fr-FR" sz="2800" dirty="0"/>
            </a:br>
            <a:endParaRPr lang="fr-FR" sz="2800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6807F0-733A-AA7A-E694-AC7FB5CE5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1AD92ED9-3799-66AF-5894-F1E1F5DE2E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835008"/>
              </p:ext>
            </p:extLst>
          </p:nvPr>
        </p:nvGraphicFramePr>
        <p:xfrm>
          <a:off x="3756075" y="1320784"/>
          <a:ext cx="6773594" cy="28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4485">
                  <a:extLst>
                    <a:ext uri="{9D8B030D-6E8A-4147-A177-3AD203B41FA5}">
                      <a16:colId xmlns:a16="http://schemas.microsoft.com/office/drawing/2014/main" val="1008186794"/>
                    </a:ext>
                  </a:extLst>
                </a:gridCol>
                <a:gridCol w="1049109">
                  <a:extLst>
                    <a:ext uri="{9D8B030D-6E8A-4147-A177-3AD203B41FA5}">
                      <a16:colId xmlns:a16="http://schemas.microsoft.com/office/drawing/2014/main" val="3559550812"/>
                    </a:ext>
                  </a:extLst>
                </a:gridCol>
              </a:tblGrid>
              <a:tr h="28938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Secteurs d’activité (Avec plus d’un docteur)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Docteurs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228373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composants pour l’industrie aéronautique et aérospatiale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91523671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recherche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47054393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pour l’aérospatiale et la défense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54858208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d’ingénierie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24432248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et conseil en informatique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90176240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machines d’automatisation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47342172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machines industrielles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27573262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semi-conducteurs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38066278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Développement de logiciels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23911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518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7EBA86-F0A4-5471-FEA5-D8C9F6836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0" y="1123837"/>
            <a:ext cx="3307405" cy="4601183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Docteurs</a:t>
            </a:r>
            <a:br>
              <a:rPr lang="fr-FR" sz="3200" dirty="0"/>
            </a:br>
            <a:r>
              <a:rPr lang="fr-FR" sz="3200" dirty="0"/>
              <a:t>LAPLACE</a:t>
            </a:r>
            <a:br>
              <a:rPr lang="fr-FR" sz="2400" dirty="0"/>
            </a:br>
            <a:r>
              <a:rPr lang="fr-FR" sz="2400" dirty="0"/>
              <a:t>2020-2024</a:t>
            </a:r>
            <a:br>
              <a:rPr lang="fr-FR" sz="2400" dirty="0"/>
            </a:br>
            <a:r>
              <a:rPr lang="fr-FR" sz="2400" dirty="0"/>
              <a:t>en Entreprise 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Siège social France</a:t>
            </a:r>
            <a:br>
              <a:rPr lang="fr-FR" sz="2400" dirty="0"/>
            </a:br>
            <a:br>
              <a:rPr lang="fr-FR" sz="2400" dirty="0"/>
            </a:br>
            <a:r>
              <a:rPr lang="fr-FR" sz="1800" dirty="0"/>
              <a:t>Diapo suivante</a:t>
            </a:r>
            <a:br>
              <a:rPr lang="fr-FR" sz="1800" dirty="0"/>
            </a:br>
            <a:r>
              <a:rPr lang="fr-FR" sz="1800" dirty="0"/>
              <a:t>Siège social Occitanie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6EF3BA88-6CFA-9A22-4C00-273A9487C8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754022"/>
              </p:ext>
            </p:extLst>
          </p:nvPr>
        </p:nvGraphicFramePr>
        <p:xfrm>
          <a:off x="4719711" y="793246"/>
          <a:ext cx="4087066" cy="4345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0147">
                  <a:extLst>
                    <a:ext uri="{9D8B030D-6E8A-4147-A177-3AD203B41FA5}">
                      <a16:colId xmlns:a16="http://schemas.microsoft.com/office/drawing/2014/main" val="3784202296"/>
                    </a:ext>
                  </a:extLst>
                </a:gridCol>
                <a:gridCol w="1146919">
                  <a:extLst>
                    <a:ext uri="{9D8B030D-6E8A-4147-A177-3AD203B41FA5}">
                      <a16:colId xmlns:a16="http://schemas.microsoft.com/office/drawing/2014/main" val="303786040"/>
                    </a:ext>
                  </a:extLst>
                </a:gridCol>
              </a:tblGrid>
              <a:tr h="265411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Entreprise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Docteurs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162637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Safran</a:t>
                      </a:r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085618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Airbus Defence and Space </a:t>
                      </a:r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9246096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Schneider Electric</a:t>
                      </a:r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702728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Expleo Group</a:t>
                      </a:r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991996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Akkodis</a:t>
                      </a:r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36065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Aurora Sterilisation</a:t>
                      </a:r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96463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Capgemini Engineering </a:t>
                      </a:r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7173705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CEA</a:t>
                      </a:r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9198700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CEA-List</a:t>
                      </a:r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4806836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CTS Consulting &amp; Technical Support</a:t>
                      </a:r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6381860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Exotrail</a:t>
                      </a:r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4682354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Inria</a:t>
                      </a:r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8962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Lab Crigen</a:t>
                      </a:r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1204791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Mitsubishi Electric R&amp;D Centre Europe - France</a:t>
                      </a:r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0767318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ONERA - The French Aerospace Lab</a:t>
                      </a:r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1547297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Sakowin Green Energy</a:t>
                      </a:r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3422580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Schneider Electric</a:t>
                      </a:r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591154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Thales Alenia Space</a:t>
                      </a:r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4781201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TotalEnergies</a:t>
                      </a:r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4996538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Valeo</a:t>
                      </a:r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4392095"/>
                  </a:ext>
                </a:extLst>
              </a:tr>
              <a:tr h="141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Verso Energy</a:t>
                      </a:r>
                      <a:endParaRPr lang="fr-FR" sz="12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4993440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1F96D9F-8A55-7207-314B-F8DD99336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93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09AAB9-0E44-01BF-F50A-C3A9543C1E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4E6B01-E4ED-A30B-E210-C47617AE1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0" y="1123837"/>
            <a:ext cx="3307405" cy="4601183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Docteurs</a:t>
            </a:r>
            <a:br>
              <a:rPr lang="fr-FR" sz="3200" dirty="0"/>
            </a:br>
            <a:r>
              <a:rPr lang="fr-FR" sz="3200" dirty="0"/>
              <a:t>LAPLACE</a:t>
            </a:r>
            <a:br>
              <a:rPr lang="fr-FR" sz="2400" dirty="0"/>
            </a:br>
            <a:r>
              <a:rPr lang="fr-FR" sz="2400" dirty="0"/>
              <a:t>2020-2024</a:t>
            </a:r>
            <a:br>
              <a:rPr lang="fr-FR" sz="2400" dirty="0"/>
            </a:br>
            <a:r>
              <a:rPr lang="fr-FR" sz="2400" dirty="0"/>
              <a:t>en Entreprise </a:t>
            </a:r>
            <a:br>
              <a:rPr lang="fr-FR" sz="2400" dirty="0"/>
            </a:br>
            <a:br>
              <a:rPr lang="fr-FR" sz="1800" dirty="0"/>
            </a:br>
            <a:r>
              <a:rPr lang="fr-FR" sz="1800" dirty="0"/>
              <a:t>Siège social Occitanie</a:t>
            </a:r>
            <a:br>
              <a:rPr lang="fr-FR" sz="1800" dirty="0"/>
            </a:br>
            <a:br>
              <a:rPr lang="fr-FR" sz="1800" dirty="0"/>
            </a:br>
            <a:br>
              <a:rPr lang="fr-FR" sz="1800" dirty="0"/>
            </a:br>
            <a:br>
              <a:rPr lang="fr-FR" sz="1800" dirty="0"/>
            </a:br>
            <a:endParaRPr lang="fr-FR" sz="1800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DDAF995C-0B7B-C2A9-C865-F1C2649DCC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946292"/>
              </p:ext>
            </p:extLst>
          </p:nvPr>
        </p:nvGraphicFramePr>
        <p:xfrm>
          <a:off x="5198012" y="1377055"/>
          <a:ext cx="4516131" cy="1864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8807">
                  <a:extLst>
                    <a:ext uri="{9D8B030D-6E8A-4147-A177-3AD203B41FA5}">
                      <a16:colId xmlns:a16="http://schemas.microsoft.com/office/drawing/2014/main" val="3784202296"/>
                    </a:ext>
                  </a:extLst>
                </a:gridCol>
                <a:gridCol w="1267324">
                  <a:extLst>
                    <a:ext uri="{9D8B030D-6E8A-4147-A177-3AD203B41FA5}">
                      <a16:colId xmlns:a16="http://schemas.microsoft.com/office/drawing/2014/main" val="303786040"/>
                    </a:ext>
                  </a:extLst>
                </a:gridCol>
              </a:tblGrid>
              <a:tr h="265411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Entreprise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Docteurs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162637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Airbus</a:t>
                      </a:r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085618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Deeper Pulse</a:t>
                      </a:r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9246096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H2PULSE</a:t>
                      </a:r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702728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IRT AESE - Saint Exupéry </a:t>
                      </a:r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991996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Aeroconseil</a:t>
                      </a:r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36065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Beyond Aero </a:t>
                      </a:r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96463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Rigal Engineering &amp; Research Consulting</a:t>
                      </a:r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7173705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062F662-1A97-CF5A-5A99-FC1686425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366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E978CF-C32B-E91B-6530-4B3FC248B2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F52EDC-C68B-56DC-5EBF-E4B1B44C8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0" y="1123837"/>
            <a:ext cx="3307405" cy="4601183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Docteurs</a:t>
            </a:r>
            <a:br>
              <a:rPr lang="fr-FR" sz="3200" dirty="0"/>
            </a:br>
            <a:r>
              <a:rPr lang="fr-FR" sz="3200" dirty="0"/>
              <a:t>LAPLACE</a:t>
            </a:r>
            <a:br>
              <a:rPr lang="fr-FR" sz="2400" dirty="0"/>
            </a:br>
            <a:r>
              <a:rPr lang="fr-FR" sz="2400" dirty="0"/>
              <a:t>2020-2024</a:t>
            </a:r>
            <a:br>
              <a:rPr lang="fr-FR" sz="2400" dirty="0"/>
            </a:br>
            <a:r>
              <a:rPr lang="fr-FR" sz="2400" dirty="0"/>
              <a:t>en Entreprise </a:t>
            </a:r>
            <a:br>
              <a:rPr lang="fr-FR" sz="2400" dirty="0"/>
            </a:br>
            <a:br>
              <a:rPr lang="fr-FR" sz="1800" dirty="0"/>
            </a:br>
            <a:r>
              <a:rPr lang="fr-FR" sz="1800" dirty="0"/>
              <a:t>Siège social Hors de France</a:t>
            </a:r>
            <a:br>
              <a:rPr lang="fr-FR" sz="1800" dirty="0"/>
            </a:br>
            <a:br>
              <a:rPr lang="fr-FR" sz="1800" dirty="0"/>
            </a:br>
            <a:br>
              <a:rPr lang="fr-FR" sz="1800" dirty="0"/>
            </a:br>
            <a:br>
              <a:rPr lang="fr-FR" sz="1800" dirty="0"/>
            </a:br>
            <a:endParaRPr lang="fr-FR" sz="18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DF505AC-D6DD-5BE5-CF3B-68B29B896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C10E99D9-0A6F-FD42-777C-3F88D81950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6587967"/>
              </p:ext>
            </p:extLst>
          </p:nvPr>
        </p:nvGraphicFramePr>
        <p:xfrm>
          <a:off x="4114800" y="796388"/>
          <a:ext cx="6330462" cy="3243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4209">
                  <a:extLst>
                    <a:ext uri="{9D8B030D-6E8A-4147-A177-3AD203B41FA5}">
                      <a16:colId xmlns:a16="http://schemas.microsoft.com/office/drawing/2014/main" val="2589165477"/>
                    </a:ext>
                  </a:extLst>
                </a:gridCol>
                <a:gridCol w="2546253">
                  <a:extLst>
                    <a:ext uri="{9D8B030D-6E8A-4147-A177-3AD203B41FA5}">
                      <a16:colId xmlns:a16="http://schemas.microsoft.com/office/drawing/2014/main" val="1443796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Entreprise + Lien page LinkedIn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Siège social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97332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Bertrandt Group</a:t>
                      </a:r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Allemagne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2548323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ERC System </a:t>
                      </a:r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Allemagne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09316355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Lilium </a:t>
                      </a:r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Allemagne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66793472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PEM Motion</a:t>
                      </a:r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Allemagne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78210873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imec </a:t>
                      </a:r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Belgique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55586298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Nidec Global Appliance</a:t>
                      </a:r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Brésil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96054257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RQEI - Réseau québécois sur l'énergie intelligente</a:t>
                      </a:r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Canada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54419211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BorgWarner</a:t>
                      </a:r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Etats-Unis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0411353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Flex </a:t>
                      </a:r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Etats-Unis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66843698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Hummingbird Aero LLC</a:t>
                      </a:r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Etats-Unis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49195636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AVOCarbon</a:t>
                      </a:r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Luxembourg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339146"/>
                  </a:ext>
                </a:extLst>
              </a:tr>
              <a:tr h="15989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NXP Semiconductors</a:t>
                      </a:r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Pays-Bas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830791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aXedras</a:t>
                      </a:r>
                      <a:endParaRPr lang="fr-FR" sz="1400" b="0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Suisse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08322424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Bertrandt Group</a:t>
                      </a:r>
                      <a:endParaRPr lang="fr-FR" sz="1400" b="0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Allemagne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12857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791926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Cadre</Template>
  <TotalTime>823</TotalTime>
  <Words>610</Words>
  <Application>Microsoft Macintosh PowerPoint</Application>
  <PresentationFormat>Grand écran</PresentationFormat>
  <Paragraphs>240</Paragraphs>
  <Slides>11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-webkit-standard</vt:lpstr>
      <vt:lpstr>Aptos</vt:lpstr>
      <vt:lpstr>Aptos Narrow</vt:lpstr>
      <vt:lpstr>Arial</vt:lpstr>
      <vt:lpstr>Corbel</vt:lpstr>
      <vt:lpstr>Wingdings 2</vt:lpstr>
      <vt:lpstr>Cadre</vt:lpstr>
      <vt:lpstr>Emplois Docteurs LAPLACE 2020-2024  </vt:lpstr>
      <vt:lpstr>Docteurs LAPLACE 2020-2024 Annuaire Liens vers Theses.Fr </vt:lpstr>
      <vt:lpstr>Docteurs LAPLACE 2020-2024  Profils LinkedIn  </vt:lpstr>
      <vt:lpstr>Docteurs LAPLACE 2020-2022 2023-2024 </vt:lpstr>
      <vt:lpstr>Docteurs LAPLACE 2020-2024 En entreprise Répartition par taille  </vt:lpstr>
      <vt:lpstr>Docteurs LAPLACE 2020-2024 en Entreprise   Secteurs d’activité (Classification LinkedIn) Classés par nombre de Docteurs   </vt:lpstr>
      <vt:lpstr>Docteurs LAPLACE 2020-2024 en Entreprise   Siège social France  Diapo suivante Siège social Occitanie</vt:lpstr>
      <vt:lpstr>Docteurs LAPLACE 2020-2024 en Entreprise   Siège social Occitanie    </vt:lpstr>
      <vt:lpstr>Docteurs LAPLACE 2020-2024 en Entreprise   Siège social Hors de France    </vt:lpstr>
      <vt:lpstr>Docteurs LAPLACE 2020-2024  Profils Académique Universités, Ecoles,…  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Alain Bamberger</dc:creator>
  <cp:lastModifiedBy>Alain Bamberger</cp:lastModifiedBy>
  <cp:revision>14</cp:revision>
  <dcterms:created xsi:type="dcterms:W3CDTF">2025-02-05T11:13:55Z</dcterms:created>
  <dcterms:modified xsi:type="dcterms:W3CDTF">2025-05-20T04:32:20Z</dcterms:modified>
</cp:coreProperties>
</file>