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2"/>
  </p:notesMasterIdLst>
  <p:sldIdLst>
    <p:sldId id="256" r:id="rId2"/>
    <p:sldId id="257" r:id="rId3"/>
    <p:sldId id="264" r:id="rId4"/>
    <p:sldId id="258" r:id="rId5"/>
    <p:sldId id="259" r:id="rId6"/>
    <p:sldId id="260" r:id="rId7"/>
    <p:sldId id="265" r:id="rId8"/>
    <p:sldId id="266" r:id="rId9"/>
    <p:sldId id="267" r:id="rId10"/>
    <p:sldId id="26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71"/>
    <p:restoredTop sz="94694"/>
  </p:normalViewPr>
  <p:slideViewPr>
    <p:cSldViewPr snapToGrid="0">
      <p:cViewPr varScale="1">
        <p:scale>
          <a:sx n="121" d="100"/>
          <a:sy n="121" d="100"/>
        </p:scale>
        <p:origin x="9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31D835-69B2-2B43-B11C-22C29F98E37C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6BA4E-4CA3-2E48-BB3E-A9C5594977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2891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96BA4E-4CA3-2E48-BB3E-A9C55949773F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0880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1619C7-3F15-6DA9-7F3B-CAA7BCE2E2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21CA42B2-135E-371E-AE52-BD164C187B7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4818A8A2-4E8E-FE3E-B8F8-993C3600D4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7652A4C-7948-7574-F659-E2A96EE08D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96BA4E-4CA3-2E48-BB3E-A9C55949773F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67814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0F01D4-2794-1C36-283B-F3D3895F4A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01D31D08-199F-AAAF-4C7B-CAC0CBC6471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878FD456-A31C-AEB2-7E2A-DC3B676740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3B3DA9C-32F4-DFB4-DFCE-73AECF3CE7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96BA4E-4CA3-2E48-BB3E-A9C55949773F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9864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4CB82-F1B1-9841-974F-A5E20EE15F2E}" type="datetime1">
              <a:rPr lang="fr-FR" smtClean="0"/>
              <a:t>20/05/2025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D1A81-DDCB-8640-8799-FE5DB2CE2300}" type="datetime1">
              <a:rPr lang="fr-FR" smtClean="0"/>
              <a:t>20/05/2025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93897-FF83-8247-AB24-B6E1FE897F58}" type="datetime1">
              <a:rPr lang="fr-FR" smtClean="0"/>
              <a:t>20/05/2025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B25D-ACF8-D747-AA91-F5E967D04CCA}" type="datetime1">
              <a:rPr lang="fr-FR" smtClean="0"/>
              <a:t>20/05/2025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2CE18-4F69-B14C-AF0C-0BFCBAF43B2D}" type="datetime1">
              <a:rPr lang="fr-FR" smtClean="0"/>
              <a:t>20/05/2025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978C-94BA-124B-9756-2F7D8E7613CC}" type="datetime1">
              <a:rPr lang="fr-FR" smtClean="0"/>
              <a:t>20/05/2025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C22EC-E3F9-8C4C-9648-931E2E05A967}" type="datetime1">
              <a:rPr lang="fr-FR" smtClean="0"/>
              <a:t>20/05/2025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329A7-3F06-7947-A74C-F2AFA48913BB}" type="datetime1">
              <a:rPr lang="fr-FR" smtClean="0"/>
              <a:t>20/05/2025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763E1-738B-AA45-BE76-AD5512171ED5}" type="datetime1">
              <a:rPr lang="fr-FR" smtClean="0"/>
              <a:t>20/05/2025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58CA-4BDE-504D-9CB1-13BFCB7C598F}" type="datetime1">
              <a:rPr lang="fr-FR" smtClean="0"/>
              <a:t>20/05/2025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1F608-154E-5043-90B0-5954A704D947}" type="datetime1">
              <a:rPr lang="fr-FR" smtClean="0"/>
              <a:t>20/05/2025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81B292F-86C7-494B-83B7-1D70AF8618C9}" type="datetime1">
              <a:rPr lang="fr-FR" smtClean="0"/>
              <a:t>20/05/2025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theses.fr/resultats?filtres=%25255Bdatefin%2525253D%252525222021%25252522~datedebut%2525253D%252525222021%25252522~Statut%2525253D%25252522soutenue%25252522%25255D&amp;q=(partenairesRechercheN:(RAPSODEE+-+Centre+de+Recherche+d%2527Albi+en+G%C3%A9nie+des+Proc%C3%A9d%C3%A9s,+des+Solides+Divis%C3%A9s,+de+l%2527Energie+et+de+l%2527Environnement)+OU+partenairesRecherchePpn:(RAPSODEE+-+Centre+de+Recherche+d%2527Albi+en+G%C3%A9nie+des+Proc%C3%A9d%C3%A9s,+des+Solides+Divis%C3%A9s,+de+l%2527Energie+et+de+l%2527Environnement))&amp;page=1&amp;nb=25&amp;tri=pertinence&amp;domaine=theses&amp;avancee=true&amp;fields%255b0%255d%255bvalue%255d=RAPSODEE+-+Centre+de+Recherche+d%2527Albi+en+G%C3%A9nie+des+Proc%C3%A9d%C3%A9s,+des+Solides+Divis%C3%A9s,+de+l%2527Energie+et+de+l%2527Environnement&amp;fields%255b0%255d%255btype%255d=partner" TargetMode="External"/><Relationship Id="rId3" Type="http://schemas.openxmlformats.org/officeDocument/2006/relationships/hyperlink" Target="https://theses.fr/resultats?filtres=%25255Bdatefin%2525253D%252525222015%25252522~datedebut%2525253D%252525222015%25252522~Statut%2525253D%25252522soutenue%25252522%25255D&amp;q=(partenairesRechercheN:(RAPSODEE+-+Centre+de+Recherche+d%2527Albi+en+G%C3%A9nie+des+Proc%C3%A9d%C3%A9s,+des+Solides+Divis%C3%A9s,+de+l%2527Energie+et+de+l%2527Environnement)+OU+partenairesRecherchePpn:(RAPSODEE+-+Centre+de+Recherche+d%2527Albi+en+G%C3%A9nie+des+Proc%C3%A9d%C3%A9s,+des+Solides+Divis%C3%A9s,+de+l%2527Energie+et+de+l%2527Environnement))&amp;page=1&amp;nb=25&amp;tri=pertinence&amp;domaine=theses&amp;avancee=true&amp;fields%255b0%255d%255bvalue%255d=RAPSODEE+-+Centre+de+Recherche+d%2527Albi+en+G%C3%A9nie+des+Proc%C3%A9d%C3%A9s,+des+Solides+Divis%C3%A9s,+de+l%2527Energie+et+de+l%2527Environnement&amp;fields%255b0%255d%255btype%255d=partner" TargetMode="External"/><Relationship Id="rId7" Type="http://schemas.openxmlformats.org/officeDocument/2006/relationships/hyperlink" Target="https://theses.fr/resultats?filtres=%25255Bdatefin%2525253D%252525222020%25252522~datedebut%2525253D%252525222020%25252522~Statut%2525253D%25252522soutenue%25252522%25255D&amp;q=(partenairesRechercheN:(RAPSODEE+-+Centre+de+Recherche+d%2527Albi+en+G%C3%A9nie+des+Proc%C3%A9d%C3%A9s,+des+Solides+Divis%C3%A9s,+de+l%2527Energie+et+de+l%2527Environnement)+OU+partenairesRecherchePpn:(RAPSODEE+-+Centre+de+Recherche+d%2527Albi+en+G%C3%A9nie+des+Proc%C3%A9d%C3%A9s,+des+Solides+Divis%C3%A9s,+de+l%2527Energie+et+de+l%2527Environnement))&amp;page=1&amp;nb=25&amp;tri=pertinence&amp;domaine=theses&amp;avancee=true&amp;fields%255b0%255d%255bvalue%255d=RAPSODEE+-+Centre+de+Recherche+d%2527Albi+en+G%C3%A9nie+des+Proc%C3%A9d%C3%A9s,+des+Solides+Divis%C3%A9s,+de+l%2527Energie+et+de+l%2527Environnement&amp;fields%255b0%255d%255btype%255d=partner" TargetMode="External"/><Relationship Id="rId2" Type="http://schemas.openxmlformats.org/officeDocument/2006/relationships/hyperlink" Target="https://theses.fr/resultats?filtres=%25255Bdatefin%2525253D%252525222014%25252522~datedebut%2525253D%252525222014%25252522~Statut%2525253D%25252522soutenue%25252522%25255D&amp;q=(partenairesRechercheN:(RAPSODEE+-+Centre+de+Recherche+d%2527Albi+en+G%C3%A9nie+des+Proc%C3%A9d%C3%A9s,+des+Solides+Divis%C3%A9s,+de+l%2527Energie+et+de+l%2527Environnement)+OU+partenairesRecherchePpn:(RAPSODEE+-+Centre+de+Recherche+d%2527Albi+en+G%C3%A9nie+des+Proc%C3%A9d%C3%A9s,+des+Solides+Divis%C3%A9s,+de+l%2527Energie+et+de+l%2527Environnement))&amp;page=1&amp;nb=25&amp;tri=pertinence&amp;domaine=theses&amp;avancee=true&amp;fields%255b0%255d%255bvalue%255d=RAPSODEE+-+Centre+de+Recherche+d%2527Albi+en+G%C3%A9nie+des+Proc%C3%A9d%C3%A9s,+des+Solides+Divis%C3%A9s,+de+l%2527Energie+et+de+l%2527Environnement&amp;fields%255b0%255d%255btype%255d=partne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heses.fr/resultats?filtres=%25255Bdatefin%2525253D%252525222018%25252522~datedebut%2525253D%252525222018%25252522~Statut%2525253D%25252522soutenue%25252522%25255D&amp;q=(partenairesRechercheN:(RAPSODEE+-+Centre+de+Recherche+d%2527Albi+en+G%C3%A9nie+des+Proc%C3%A9d%C3%A9s,+des+Solides+Divis%C3%A9s,+de+l%2527Energie+et+de+l%2527Environnement)+OU+partenairesRecherchePpn:(RAPSODEE+-+Centre+de+Recherche+d%2527Albi+en+G%C3%A9nie+des+Proc%C3%A9d%C3%A9s,+des+Solides+Divis%C3%A9s,+de+l%2527Energie+et+de+l%2527Environnement))&amp;page=1&amp;nb=25&amp;tri=pertinence&amp;domaine=theses&amp;avancee=true&amp;fields%255b0%255d%255bvalue%255d=RAPSODEE+-+Centre+de+Recherche+d%2527Albi+en+G%C3%A9nie+des+Proc%C3%A9d%C3%A9s,+des+Solides+Divis%C3%A9s,+de+l%2527Energie+et+de+l%2527Environnement&amp;fields%255b0%255d%255btype%255d=partner" TargetMode="External"/><Relationship Id="rId5" Type="http://schemas.openxmlformats.org/officeDocument/2006/relationships/hyperlink" Target="https://theses.fr/resultats?filtres=%25255Bdatefin%2525253D%252525222017%25252522~datedebut%2525253D%252525222017%25252522~Statut%2525253D%25252522soutenue%25252522%25255D&amp;q=(partenairesRechercheN:(RAPSODEE+-+Centre+de+Recherche+d%2527Albi+en+G%C3%A9nie+des+Proc%C3%A9d%C3%A9s,+des+Solides+Divis%C3%A9s,+de+l%2527Energie+et+de+l%2527Environnement)+OU+partenairesRecherchePpn:(RAPSODEE+-+Centre+de+Recherche+d%2527Albi+en+G%C3%A9nie+des+Proc%C3%A9d%C3%A9s,+des+Solides+Divis%C3%A9s,+de+l%2527Energie+et+de+l%2527Environnement))&amp;page=1&amp;nb=25&amp;tri=pertinence&amp;domaine=theses&amp;avancee=true&amp;fields%255b0%255d%255bvalue%255d=RAPSODEE+-+Centre+de+Recherche+d%2527Albi+en+G%C3%A9nie+des+Proc%C3%A9d%C3%A9s,+des+Solides+Divis%C3%A9s,+de+l%2527Energie+et+de+l%2527Environnement&amp;fields%255b0%255d%255btype%255d=partner" TargetMode="External"/><Relationship Id="rId10" Type="http://schemas.openxmlformats.org/officeDocument/2006/relationships/hyperlink" Target="https://theses.fr/resultats?filtres=%25255Bdatefin%2525253D%252525222024%25252522~datedebut%2525253D%252525222024%25252522~Statut%2525253D%25252522soutenue%25252522%25255D&amp;q=(partenairesRechercheN:(RAPSODEE+-+Centre+de+Recherche+d%2527Albi+en+G%C3%A9nie+des+Proc%C3%A9d%C3%A9s,+des+Solides+Divis%C3%A9s,+de+l%2527Energie+et+de+l%2527Environnement)+OU+partenairesRecherchePpn:(RAPSODEE+-+Centre+de+Recherche+d%2527Albi+en+G%C3%A9nie+des+Proc%C3%A9d%C3%A9s,+des+Solides+Divis%C3%A9s,+de+l%2527Energie+et+de+l%2527Environnement))&amp;page=1&amp;nb=25&amp;tri=pertinence&amp;domaine=theses&amp;avancee=true&amp;fields%255b0%255d%255bvalue%255d=RAPSODEE+-+Centre+de+Recherche+d%2527Albi+en+G%C3%A9nie+des+Proc%C3%A9d%C3%A9s,+des+Solides+Divis%C3%A9s,+de+l%2527Energie+et+de+l%2527Environnement&amp;fields%255b0%255d%255btype%255d=partner" TargetMode="External"/><Relationship Id="rId4" Type="http://schemas.openxmlformats.org/officeDocument/2006/relationships/hyperlink" Target="https://theses.fr/resultats?filtres=%25255Bdatefin%2525253D%252525222016%25252522~datedebut%2525253D%252525222016%25252522~Statut%2525253D%25252522soutenue%25252522%25255D&amp;q=(partenairesRechercheN:(RAPSODEE+-+Centre+de+Recherche+d%2527Albi+en+G%C3%A9nie+des+Proc%C3%A9d%C3%A9s,+des+Solides+Divis%C3%A9s,+de+l%2527Energie+et+de+l%2527Environnement)+OU+partenairesRecherchePpn:(RAPSODEE+-+Centre+de+Recherche+d%2527Albi+en+G%C3%A9nie+des+Proc%C3%A9d%C3%A9s,+des+Solides+Divis%C3%A9s,+de+l%2527Energie+et+de+l%2527Environnement))&amp;page=1&amp;nb=25&amp;tri=pertinence&amp;domaine=theses&amp;avancee=true&amp;fields%255b0%255d%255bvalue%255d=RAPSODEE+-+Centre+de+Recherche+d%2527Albi+en+G%C3%A9nie+des+Proc%C3%A9d%C3%A9s,+des+Solides+Divis%C3%A9s,+de+l%2527Energie+et+de+l%2527Environnement&amp;fields%255b0%255d%255btype%255d=partner" TargetMode="External"/><Relationship Id="rId9" Type="http://schemas.openxmlformats.org/officeDocument/2006/relationships/hyperlink" Target="https://theses.fr/resultats?filtres=%25255Bdatefin%2525253D%252525222022%25252522~datedebut%2525253D%252525222022%25252522~Statut%2525253D%25252522soutenue%25252522%25255D&amp;q=(partenairesRechercheN:(RAPSODEE+-+Centre+de+Recherche+d%2527Albi+en+G%C3%A9nie+des+Proc%C3%A9d%C3%A9s,+des+Solides+Divis%C3%A9s,+de+l%2527Energie+et+de+l%2527Environnement)+OU+partenairesRecherchePpn:(RAPSODEE+-+Centre+de+Recherche+d%2527Albi+en+G%C3%A9nie+des+Proc%C3%A9d%C3%A9s,+des+Solides+Divis%C3%A9s,+de+l%2527Energie+et+de+l%2527Environnement))&amp;page=1&amp;nb=25&amp;tri=pertinence&amp;domaine=theses&amp;avancee=true&amp;fields%255b0%255d%255bvalue%255d=RAPSODEE+-+Centre+de+Recherche+d%2527Albi+en+G%C3%A9nie+des+Proc%C3%A9d%C3%A9s,+des+Solides+Divis%C3%A9s,+de+l%2527Energie+et+de+l%2527Environnement&amp;fields%255b0%255d%255btype%255d=partner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edin.com/company/provademse/" TargetMode="External"/><Relationship Id="rId13" Type="http://schemas.openxmlformats.org/officeDocument/2006/relationships/hyperlink" Target="https://www.linkedin.com/company/butachimie/" TargetMode="External"/><Relationship Id="rId18" Type="http://schemas.openxmlformats.org/officeDocument/2006/relationships/hyperlink" Target="https://www.linkedin.com/company/ceva-sante-animale/" TargetMode="External"/><Relationship Id="rId26" Type="http://schemas.openxmlformats.org/officeDocument/2006/relationships/hyperlink" Target="https://www.linkedin.com/company/equestra/" TargetMode="External"/><Relationship Id="rId3" Type="http://schemas.openxmlformats.org/officeDocument/2006/relationships/hyperlink" Target="https://www.linkedin.com/company/alpha-carbone/" TargetMode="External"/><Relationship Id="rId21" Type="http://schemas.openxmlformats.org/officeDocument/2006/relationships/hyperlink" Target="https://www.linkedin.com/company/sanofi/" TargetMode="External"/><Relationship Id="rId7" Type="http://schemas.openxmlformats.org/officeDocument/2006/relationships/hyperlink" Target="https://www.linkedin.com/company/toolkit-app/" TargetMode="External"/><Relationship Id="rId12" Type="http://schemas.openxmlformats.org/officeDocument/2006/relationships/hyperlink" Target="https://www.linkedin.com/company/rheonova/" TargetMode="External"/><Relationship Id="rId17" Type="http://schemas.openxmlformats.org/officeDocument/2006/relationships/hyperlink" Target="https://www.linkedin.com/company/constellium/" TargetMode="External"/><Relationship Id="rId25" Type="http://schemas.openxmlformats.org/officeDocument/2006/relationships/hyperlink" Target="https://www.linkedin.com/company/cnes/" TargetMode="External"/><Relationship Id="rId2" Type="http://schemas.openxmlformats.org/officeDocument/2006/relationships/notesSlide" Target="../notesSlides/notesSlide3.xml"/><Relationship Id="rId16" Type="http://schemas.openxmlformats.org/officeDocument/2006/relationships/hyperlink" Target="https://www.linkedin.com/company/cea-isec/posts/?feedView=all" TargetMode="External"/><Relationship Id="rId20" Type="http://schemas.openxmlformats.org/officeDocument/2006/relationships/hyperlink" Target="https://www.linkedin.com/company/cea/" TargetMode="External"/><Relationship Id="rId29" Type="http://schemas.openxmlformats.org/officeDocument/2006/relationships/hyperlink" Target="https://www.linkedin.com/company/teknimed-inc-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applewebdata://61370853-BB37-484F-B9A9-23CD6B977A8C/Fabrication%2520de%2520ve%CC%81hicules%2520automobile" TargetMode="External"/><Relationship Id="rId11" Type="http://schemas.openxmlformats.org/officeDocument/2006/relationships/hyperlink" Target="https://www.linkedin.com/company/acc-automotive-cells-company/" TargetMode="External"/><Relationship Id="rId24" Type="http://schemas.openxmlformats.org/officeDocument/2006/relationships/hyperlink" Target="https://www.linkedin.com/company/inetum/" TargetMode="External"/><Relationship Id="rId32" Type="http://schemas.openxmlformats.org/officeDocument/2006/relationships/hyperlink" Target="https://www.linkedin.com/company/inevo-technologies/" TargetMode="External"/><Relationship Id="rId5" Type="http://schemas.openxmlformats.org/officeDocument/2006/relationships/hyperlink" Target="https://www.linkedin.com/company/nova-bat-coop/" TargetMode="External"/><Relationship Id="rId15" Type="http://schemas.openxmlformats.org/officeDocument/2006/relationships/hyperlink" Target="https://www.linkedin.com/company/roquette/" TargetMode="External"/><Relationship Id="rId23" Type="http://schemas.openxmlformats.org/officeDocument/2006/relationships/hyperlink" Target="https://www.linkedin.com/company/engie-lab-crigen/" TargetMode="External"/><Relationship Id="rId28" Type="http://schemas.openxmlformats.org/officeDocument/2006/relationships/hyperlink" Target="https://www.linkedin.com/company/chemical-process-simulation-software-fives-prosim/" TargetMode="External"/><Relationship Id="rId10" Type="http://schemas.openxmlformats.org/officeDocument/2006/relationships/hyperlink" Target="https://www.linkedin.com/company/imbrikation/" TargetMode="External"/><Relationship Id="rId19" Type="http://schemas.openxmlformats.org/officeDocument/2006/relationships/hyperlink" Target="https://www.linkedin.com/company/ifpen/" TargetMode="External"/><Relationship Id="rId31" Type="http://schemas.openxmlformats.org/officeDocument/2006/relationships/hyperlink" Target="https://www.linkedin.com/company/tech-valley-tvy/" TargetMode="External"/><Relationship Id="rId4" Type="http://schemas.openxmlformats.org/officeDocument/2006/relationships/hyperlink" Target="https://www.linkedin.com/company/dalkia-electrotechnics/" TargetMode="External"/><Relationship Id="rId9" Type="http://schemas.openxmlformats.org/officeDocument/2006/relationships/hyperlink" Target="https://www.linkedin.com/company/ab-initio/" TargetMode="External"/><Relationship Id="rId14" Type="http://schemas.openxmlformats.org/officeDocument/2006/relationships/hyperlink" Target="https://www.linkedin.com/company/natran-ri/" TargetMode="External"/><Relationship Id="rId22" Type="http://schemas.openxmlformats.org/officeDocument/2006/relationships/hyperlink" Target="https://www.linkedin.com/company/2tonnes/" TargetMode="External"/><Relationship Id="rId27" Type="http://schemas.openxmlformats.org/officeDocument/2006/relationships/hyperlink" Target="https://www.linkedin.com/company/edf/" TargetMode="External"/><Relationship Id="rId30" Type="http://schemas.openxmlformats.org/officeDocument/2006/relationships/hyperlink" Target="https://www.linkedin.com/company/engie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edin.com/company/cemex/" TargetMode="External"/><Relationship Id="rId13" Type="http://schemas.openxmlformats.org/officeDocument/2006/relationships/hyperlink" Target="https://www.linkedin.com/company/farmanguinhosoficial/" TargetMode="External"/><Relationship Id="rId18" Type="http://schemas.openxmlformats.org/officeDocument/2006/relationships/hyperlink" Target="https://www.linkedin.com/company/energy-management-suisse/" TargetMode="External"/><Relationship Id="rId3" Type="http://schemas.openxmlformats.org/officeDocument/2006/relationships/hyperlink" Target="https://www.linkedin.com/company/iscar/" TargetMode="External"/><Relationship Id="rId21" Type="http://schemas.openxmlformats.org/officeDocument/2006/relationships/hyperlink" Target="https://www.linkedin.com/company/vtt/" TargetMode="External"/><Relationship Id="rId7" Type="http://schemas.openxmlformats.org/officeDocument/2006/relationships/hyperlink" Target="https://www.linkedin.com/company/syensqo/" TargetMode="External"/><Relationship Id="rId12" Type="http://schemas.openxmlformats.org/officeDocument/2006/relationships/hyperlink" Target="https://www.linkedin.com/company/mott-macdonald/" TargetMode="External"/><Relationship Id="rId17" Type="http://schemas.openxmlformats.org/officeDocument/2006/relationships/hyperlink" Target="https://www.linkedin.com/company/engie-espa%C3%B1a/" TargetMode="External"/><Relationship Id="rId2" Type="http://schemas.openxmlformats.org/officeDocument/2006/relationships/hyperlink" Target="https://www.linkedin.com/company/european-patent-office/" TargetMode="External"/><Relationship Id="rId16" Type="http://schemas.openxmlformats.org/officeDocument/2006/relationships/hyperlink" Target="https://www.linkedin.com/company/volvo-group/" TargetMode="External"/><Relationship Id="rId20" Type="http://schemas.openxmlformats.org/officeDocument/2006/relationships/hyperlink" Target="https://www.linkedin.com/company/tetra-pak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inkedin.com/company/prayon/" TargetMode="External"/><Relationship Id="rId11" Type="http://schemas.openxmlformats.org/officeDocument/2006/relationships/hyperlink" Target="https://www.linkedin.com/company/fiocruz/" TargetMode="External"/><Relationship Id="rId5" Type="http://schemas.openxmlformats.org/officeDocument/2006/relationships/hyperlink" Target="https://www.linkedin.com/company/arcelormittal/" TargetMode="External"/><Relationship Id="rId15" Type="http://schemas.openxmlformats.org/officeDocument/2006/relationships/hyperlink" Target="https://www.linkedin.com/company/secant-fuel/" TargetMode="External"/><Relationship Id="rId10" Type="http://schemas.openxmlformats.org/officeDocument/2006/relationships/hyperlink" Target="https://www.linkedin.com/company/rio-tinto/" TargetMode="External"/><Relationship Id="rId19" Type="http://schemas.openxmlformats.org/officeDocument/2006/relationships/hyperlink" Target="https://www.linkedin.com/company/eurecat/" TargetMode="External"/><Relationship Id="rId4" Type="http://schemas.openxmlformats.org/officeDocument/2006/relationships/hyperlink" Target="https://www.linkedin.com/company/x-fab/" TargetMode="External"/><Relationship Id="rId9" Type="http://schemas.openxmlformats.org/officeDocument/2006/relationships/hyperlink" Target="https://www.linkedin.com/company/cebedeau/" TargetMode="External"/><Relationship Id="rId14" Type="http://schemas.openxmlformats.org/officeDocument/2006/relationships/hyperlink" Target="https://www.linkedin.com/company/balanta-cosmetics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782C68-3DC9-C1B4-703B-38BB769C30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4087" y="1298448"/>
            <a:ext cx="8063865" cy="3255264"/>
          </a:xfrm>
        </p:spPr>
        <p:txBody>
          <a:bodyPr>
            <a:normAutofit/>
          </a:bodyPr>
          <a:lstStyle/>
          <a:p>
            <a:r>
              <a:rPr lang="fr-FR" sz="3200" b="1" dirty="0"/>
              <a:t>Emplois Docteurs RAPSODEE 2014-2024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7BE1F03-1DE2-C0B9-4857-C58B7A940E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4" y="4670246"/>
            <a:ext cx="7820961" cy="9144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fr-FR" dirty="0"/>
              <a:t>Annuaire :  </a:t>
            </a:r>
            <a:r>
              <a:rPr lang="fr-FR" dirty="0" err="1"/>
              <a:t>Theses.Fr</a:t>
            </a:r>
            <a:r>
              <a:rPr lang="fr-FR" dirty="0"/>
              <a:t>, Emploi : Source LinkedIn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fr-FR" dirty="0"/>
              <a:t>Document de présentation,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fr-FR" dirty="0"/>
              <a:t>Fichier </a:t>
            </a:r>
            <a:r>
              <a:rPr lang="fr-FR" dirty="0" err="1"/>
              <a:t>excel</a:t>
            </a:r>
            <a:r>
              <a:rPr lang="fr-FR" dirty="0"/>
              <a:t> joint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2C487A1-F1D0-885A-68C2-32E38DADC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124FC10-5F0A-0004-60F2-EB9D9AFE1F1C}"/>
              </a:ext>
            </a:extLst>
          </p:cNvPr>
          <p:cNvSpPr txBox="1"/>
          <p:nvPr/>
        </p:nvSpPr>
        <p:spPr>
          <a:xfrm>
            <a:off x="746462" y="1273354"/>
            <a:ext cx="23758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Alain Bamberger</a:t>
            </a:r>
          </a:p>
          <a:p>
            <a:r>
              <a:rPr lang="fr-FR" dirty="0"/>
              <a:t>Document de travail</a:t>
            </a:r>
          </a:p>
          <a:p>
            <a:r>
              <a:rPr lang="fr-FR" dirty="0"/>
              <a:t>14/05/2025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15FCA9E-097F-73A6-A1D6-5556C73AE5DC}"/>
              </a:ext>
            </a:extLst>
          </p:cNvPr>
          <p:cNvSpPr txBox="1"/>
          <p:nvPr/>
        </p:nvSpPr>
        <p:spPr>
          <a:xfrm>
            <a:off x="5833698" y="1273354"/>
            <a:ext cx="26583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Journée MEGEP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Doctorants-Industrie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9 juillet 2025 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94406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23DA51-4985-6B96-485A-EFF230B3B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Conclusions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8900FD9-85D4-E42D-5B91-0D230934E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solidFill>
                  <a:srgbClr val="002060"/>
                </a:solidFill>
              </a:rPr>
              <a:t>LinkedIn permet d’avoir une information sur l’emploi de plus de 80% des Docteurs 2014-2024</a:t>
            </a:r>
          </a:p>
          <a:p>
            <a:pPr lvl="1"/>
            <a:r>
              <a:rPr lang="fr-FR" dirty="0">
                <a:solidFill>
                  <a:srgbClr val="002060"/>
                </a:solidFill>
              </a:rPr>
              <a:t>Il s’agit d’un excellent résultat </a:t>
            </a:r>
          </a:p>
          <a:p>
            <a:pPr lvl="1"/>
            <a:r>
              <a:rPr lang="fr-FR" dirty="0">
                <a:solidFill>
                  <a:srgbClr val="002060"/>
                </a:solidFill>
              </a:rPr>
              <a:t>De plus ce pourcentage  est vrai aussi pour les promotions récentes:2023 et 2024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2060"/>
                </a:solidFill>
              </a:rPr>
              <a:t>La répartition académique /hors académique est claire</a:t>
            </a:r>
          </a:p>
          <a:p>
            <a:pPr marL="788670" lvl="1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2060"/>
                </a:solidFill>
              </a:rPr>
              <a:t>25% profil académique</a:t>
            </a:r>
          </a:p>
          <a:p>
            <a:pPr marL="788670" lvl="1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2060"/>
                </a:solidFill>
              </a:rPr>
              <a:t>56% profil hors académique, majoritairement en entreprise</a:t>
            </a:r>
          </a:p>
          <a:p>
            <a:r>
              <a:rPr lang="fr-FR" dirty="0">
                <a:solidFill>
                  <a:srgbClr val="002060"/>
                </a:solidFill>
              </a:rPr>
              <a:t>LinkedIn permet d’analyser les employeurs</a:t>
            </a:r>
          </a:p>
          <a:p>
            <a:pPr lvl="1"/>
            <a:r>
              <a:rPr lang="fr-FR" dirty="0">
                <a:solidFill>
                  <a:srgbClr val="002060"/>
                </a:solidFill>
              </a:rPr>
              <a:t>Siège social	</a:t>
            </a:r>
          </a:p>
          <a:p>
            <a:pPr lvl="1"/>
            <a:r>
              <a:rPr lang="fr-FR" dirty="0">
                <a:solidFill>
                  <a:srgbClr val="002060"/>
                </a:solidFill>
              </a:rPr>
              <a:t>Taille</a:t>
            </a:r>
          </a:p>
          <a:p>
            <a:pPr lvl="1"/>
            <a:r>
              <a:rPr lang="fr-FR" dirty="0">
                <a:solidFill>
                  <a:srgbClr val="002060"/>
                </a:solidFill>
              </a:rPr>
              <a:t>Secteurs d’activité</a:t>
            </a:r>
          </a:p>
          <a:p>
            <a:r>
              <a:rPr lang="fr-FR" dirty="0">
                <a:solidFill>
                  <a:srgbClr val="002060"/>
                </a:solidFill>
              </a:rPr>
              <a:t>Actualisation annuelle aisée</a:t>
            </a:r>
          </a:p>
          <a:p>
            <a:pPr lvl="1"/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20E31C9-647B-44A9-A864-A824E8E0F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574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735727-153F-093D-C7EE-A22F83FDB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281" y="1083337"/>
            <a:ext cx="2947482" cy="4601183"/>
          </a:xfrm>
        </p:spPr>
        <p:txBody>
          <a:bodyPr/>
          <a:lstStyle/>
          <a:p>
            <a:r>
              <a:rPr lang="fr-FR" sz="3200" dirty="0"/>
              <a:t>Docteurs RAPSODEE</a:t>
            </a:r>
            <a:br>
              <a:rPr lang="fr-FR" sz="3200" dirty="0"/>
            </a:br>
            <a:r>
              <a:rPr lang="fr-FR" sz="3200" dirty="0"/>
              <a:t>2014-2024</a:t>
            </a:r>
            <a:br>
              <a:rPr lang="fr-FR" dirty="0"/>
            </a:br>
            <a:r>
              <a:rPr lang="fr-FR" sz="2400" dirty="0"/>
              <a:t>Annuaire</a:t>
            </a:r>
            <a:br>
              <a:rPr lang="fr-FR" dirty="0"/>
            </a:br>
            <a:r>
              <a:rPr lang="fr-FR" sz="2400" dirty="0"/>
              <a:t>Liens vers </a:t>
            </a:r>
            <a:r>
              <a:rPr lang="fr-FR" sz="2400" dirty="0" err="1"/>
              <a:t>Theses.Fr</a:t>
            </a:r>
            <a:br>
              <a:rPr lang="fr-FR" sz="2400" dirty="0"/>
            </a:br>
            <a:endParaRPr lang="fr-FR" sz="2400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8C7A1C5-BB0C-4A62-0544-A7531E434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8" name="Espace réservé du contenu 7">
            <a:extLst>
              <a:ext uri="{FF2B5EF4-FFF2-40B4-BE49-F238E27FC236}">
                <a16:creationId xmlns:a16="http://schemas.microsoft.com/office/drawing/2014/main" id="{2533260C-8BC5-179F-10F7-8D0B551FC8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2992964"/>
              </p:ext>
            </p:extLst>
          </p:nvPr>
        </p:nvGraphicFramePr>
        <p:xfrm>
          <a:off x="5846322" y="863600"/>
          <a:ext cx="2636197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9150">
                  <a:extLst>
                    <a:ext uri="{9D8B030D-6E8A-4147-A177-3AD203B41FA5}">
                      <a16:colId xmlns:a16="http://schemas.microsoft.com/office/drawing/2014/main" val="559408155"/>
                    </a:ext>
                  </a:extLst>
                </a:gridCol>
                <a:gridCol w="1177047">
                  <a:extLst>
                    <a:ext uri="{9D8B030D-6E8A-4147-A177-3AD203B41FA5}">
                      <a16:colId xmlns:a16="http://schemas.microsoft.com/office/drawing/2014/main" val="42426598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Années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Thèses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9380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2014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81650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2015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58576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2016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0825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2017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133643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2018</a:t>
                      </a:r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65403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2019</a:t>
                      </a:r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34534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2020</a:t>
                      </a:r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219393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2021</a:t>
                      </a:r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282207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2022</a:t>
                      </a:r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563959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2023</a:t>
                      </a:r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392212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2024</a:t>
                      </a:r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558745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Lien </a:t>
                      </a:r>
                      <a:r>
                        <a:rPr lang="fr-FR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Theses.Fr</a:t>
                      </a:r>
                      <a:endParaRPr lang="fr-FR" sz="14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101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713701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5052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EAD43F-C5E2-62B4-FD25-68625F9B4A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7CEABB-C2CA-87E1-5295-E7BF956F1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200" dirty="0"/>
              <a:t>Docteurs RAPSODEE</a:t>
            </a:r>
            <a:br>
              <a:rPr lang="fr-FR" sz="3200" dirty="0"/>
            </a:br>
            <a:r>
              <a:rPr lang="fr-FR" sz="3200" dirty="0"/>
              <a:t>2014-2024</a:t>
            </a:r>
            <a:br>
              <a:rPr lang="fr-FR" dirty="0"/>
            </a:br>
            <a:br>
              <a:rPr lang="fr-FR" dirty="0"/>
            </a:br>
            <a:r>
              <a:rPr lang="fr-FR" sz="2400" dirty="0"/>
              <a:t>Profils LinkedIn</a:t>
            </a:r>
            <a:br>
              <a:rPr lang="fr-FR" dirty="0"/>
            </a:br>
            <a:br>
              <a:rPr lang="fr-FR" dirty="0"/>
            </a:br>
            <a:endParaRPr lang="fr-FR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7F5FD456-6ABE-D88B-5957-F7A78FD1F1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8953546"/>
              </p:ext>
            </p:extLst>
          </p:nvPr>
        </p:nvGraphicFramePr>
        <p:xfrm>
          <a:off x="5181601" y="815585"/>
          <a:ext cx="4896254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9812">
                  <a:extLst>
                    <a:ext uri="{9D8B030D-6E8A-4147-A177-3AD203B41FA5}">
                      <a16:colId xmlns:a16="http://schemas.microsoft.com/office/drawing/2014/main" val="141587827"/>
                    </a:ext>
                  </a:extLst>
                </a:gridCol>
                <a:gridCol w="1404163">
                  <a:extLst>
                    <a:ext uri="{9D8B030D-6E8A-4147-A177-3AD203B41FA5}">
                      <a16:colId xmlns:a16="http://schemas.microsoft.com/office/drawing/2014/main" val="3932183005"/>
                    </a:ext>
                  </a:extLst>
                </a:gridCol>
                <a:gridCol w="1062279">
                  <a:extLst>
                    <a:ext uri="{9D8B030D-6E8A-4147-A177-3AD203B41FA5}">
                      <a16:colId xmlns:a16="http://schemas.microsoft.com/office/drawing/2014/main" val="962866393"/>
                    </a:ext>
                  </a:extLst>
                </a:gridCol>
              </a:tblGrid>
              <a:tr h="33055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Profils LinkedIn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Docteurs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8423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 dirty="0">
                          <a:latin typeface="+mn-lt"/>
                        </a:rPr>
                        <a:t>Académique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42778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 dirty="0">
                          <a:latin typeface="+mn-lt"/>
                        </a:rPr>
                        <a:t>Hors académique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56,4%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114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>
                          <a:latin typeface="+mn-lt"/>
                        </a:rPr>
                        <a:t>Non actualisé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59048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>
                          <a:latin typeface="+mn-lt"/>
                        </a:rPr>
                        <a:t>Non LinkedIn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23110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03807490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F6E3145E-03EB-EE45-AA25-674261BF520C}"/>
              </a:ext>
            </a:extLst>
          </p:cNvPr>
          <p:cNvSpPr txBox="1"/>
          <p:nvPr/>
        </p:nvSpPr>
        <p:spPr>
          <a:xfrm>
            <a:off x="5026182" y="3424428"/>
            <a:ext cx="5139222" cy="1477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Excellente nouvelle !</a:t>
            </a:r>
          </a:p>
          <a:p>
            <a:pPr algn="ctr"/>
            <a:r>
              <a:rPr lang="fr-FR" b="1" dirty="0"/>
              <a:t>81 % publient un profil LinkedIn avec un emploi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25% profil académique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56% profil hors académique, majoritairement en entreprise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E26E76F-B4EE-E1A1-8777-D25550404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076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D86A49-5294-FDA2-AFBD-8459A89913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F3AD15-5740-A5E5-1537-22798B8D6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360" y="1123837"/>
            <a:ext cx="3445727" cy="4601183"/>
          </a:xfrm>
        </p:spPr>
        <p:txBody>
          <a:bodyPr/>
          <a:lstStyle/>
          <a:p>
            <a:r>
              <a:rPr lang="fr-FR" dirty="0"/>
              <a:t>Docteurs RAPSODEE</a:t>
            </a:r>
            <a:br>
              <a:rPr lang="fr-FR" dirty="0"/>
            </a:br>
            <a:r>
              <a:rPr lang="fr-FR" sz="2800" dirty="0"/>
              <a:t>2014-2022</a:t>
            </a:r>
            <a:br>
              <a:rPr lang="fr-FR" sz="2800" dirty="0"/>
            </a:br>
            <a:r>
              <a:rPr lang="fr-FR" sz="2800" dirty="0"/>
              <a:t>2023-2024</a:t>
            </a:r>
            <a:br>
              <a:rPr lang="fr-FR" sz="2800" dirty="0"/>
            </a:br>
            <a:endParaRPr lang="fr-FR" sz="2800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EE08D8D5-46A8-606F-0DB8-472EBADB33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3526886"/>
              </p:ext>
            </p:extLst>
          </p:nvPr>
        </p:nvGraphicFramePr>
        <p:xfrm>
          <a:off x="3993931" y="1204468"/>
          <a:ext cx="6716110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8076">
                  <a:extLst>
                    <a:ext uri="{9D8B030D-6E8A-4147-A177-3AD203B41FA5}">
                      <a16:colId xmlns:a16="http://schemas.microsoft.com/office/drawing/2014/main" val="141587827"/>
                    </a:ext>
                  </a:extLst>
                </a:gridCol>
                <a:gridCol w="1224014">
                  <a:extLst>
                    <a:ext uri="{9D8B030D-6E8A-4147-A177-3AD203B41FA5}">
                      <a16:colId xmlns:a16="http://schemas.microsoft.com/office/drawing/2014/main" val="2020877424"/>
                    </a:ext>
                  </a:extLst>
                </a:gridCol>
                <a:gridCol w="1224014">
                  <a:extLst>
                    <a:ext uri="{9D8B030D-6E8A-4147-A177-3AD203B41FA5}">
                      <a16:colId xmlns:a16="http://schemas.microsoft.com/office/drawing/2014/main" val="4172897216"/>
                    </a:ext>
                  </a:extLst>
                </a:gridCol>
                <a:gridCol w="1224014">
                  <a:extLst>
                    <a:ext uri="{9D8B030D-6E8A-4147-A177-3AD203B41FA5}">
                      <a16:colId xmlns:a16="http://schemas.microsoft.com/office/drawing/2014/main" val="3932183005"/>
                    </a:ext>
                  </a:extLst>
                </a:gridCol>
                <a:gridCol w="925992">
                  <a:extLst>
                    <a:ext uri="{9D8B030D-6E8A-4147-A177-3AD203B41FA5}">
                      <a16:colId xmlns:a16="http://schemas.microsoft.com/office/drawing/2014/main" val="962866393"/>
                    </a:ext>
                  </a:extLst>
                </a:gridCol>
              </a:tblGrid>
              <a:tr h="330550">
                <a:tc>
                  <a:txBody>
                    <a:bodyPr/>
                    <a:lstStyle/>
                    <a:p>
                      <a:r>
                        <a:rPr lang="fr-FR" dirty="0"/>
                        <a:t>Profils LinkedIn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2014-2022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2023-2024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8423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 dirty="0"/>
                        <a:t>Académique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25,3%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22,2%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42778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 dirty="0"/>
                        <a:t>Hors académique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55,4%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61,1%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114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/>
                        <a:t>Non actualisé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8,4%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16,7%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59048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/>
                        <a:t>Non LinkedIn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10,8%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0,0%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23110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03807490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824548CE-D42F-AACD-7B89-663D549E396E}"/>
              </a:ext>
            </a:extLst>
          </p:cNvPr>
          <p:cNvSpPr txBox="1"/>
          <p:nvPr/>
        </p:nvSpPr>
        <p:spPr>
          <a:xfrm>
            <a:off x="4427034" y="4046482"/>
            <a:ext cx="6278423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Docteurs qui publient un profil LinkedIn avec un emploi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2014-2022: 81%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2023-2024 : 83% Excellent!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3EEAB7A-8E6F-EEF2-E46A-C24937093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264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9E785D-6279-1E66-E9D9-7656A6E03C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89F464-AE2E-AC0B-46DD-AD0CC38A5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360" y="1123837"/>
            <a:ext cx="3445727" cy="4601183"/>
          </a:xfrm>
        </p:spPr>
        <p:txBody>
          <a:bodyPr/>
          <a:lstStyle/>
          <a:p>
            <a:r>
              <a:rPr lang="fr-FR" dirty="0"/>
              <a:t>Docteurs RAPSODEE</a:t>
            </a:r>
            <a:br>
              <a:rPr lang="fr-FR" dirty="0"/>
            </a:br>
            <a:r>
              <a:rPr lang="fr-FR" sz="2800" dirty="0"/>
              <a:t>2014-2024</a:t>
            </a:r>
            <a:br>
              <a:rPr lang="fr-FR" sz="2800" dirty="0"/>
            </a:br>
            <a:r>
              <a:rPr lang="fr-FR" sz="2800" dirty="0"/>
              <a:t>En entreprise</a:t>
            </a:r>
            <a:br>
              <a:rPr lang="fr-FR" sz="2800" dirty="0"/>
            </a:br>
            <a:r>
              <a:rPr lang="fr-FR" sz="2000" b="1" dirty="0"/>
              <a:t>Répartition par taille</a:t>
            </a:r>
            <a:br>
              <a:rPr lang="fr-FR" sz="2800" dirty="0"/>
            </a:br>
            <a:br>
              <a:rPr lang="fr-FR" sz="2800" dirty="0"/>
            </a:br>
            <a:endParaRPr lang="fr-FR" sz="2800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A21EBC1B-1780-6531-D0B3-02E37B02E0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444750"/>
              </p:ext>
            </p:extLst>
          </p:nvPr>
        </p:nvGraphicFramePr>
        <p:xfrm>
          <a:off x="5204298" y="1536432"/>
          <a:ext cx="4445540" cy="15589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256">
                  <a:extLst>
                    <a:ext uri="{9D8B030D-6E8A-4147-A177-3AD203B41FA5}">
                      <a16:colId xmlns:a16="http://schemas.microsoft.com/office/drawing/2014/main" val="141587827"/>
                    </a:ext>
                  </a:extLst>
                </a:gridCol>
                <a:gridCol w="1194142">
                  <a:extLst>
                    <a:ext uri="{9D8B030D-6E8A-4147-A177-3AD203B41FA5}">
                      <a16:colId xmlns:a16="http://schemas.microsoft.com/office/drawing/2014/main" val="2020877424"/>
                    </a:ext>
                  </a:extLst>
                </a:gridCol>
                <a:gridCol w="1194142">
                  <a:extLst>
                    <a:ext uri="{9D8B030D-6E8A-4147-A177-3AD203B41FA5}">
                      <a16:colId xmlns:a16="http://schemas.microsoft.com/office/drawing/2014/main" val="929808080"/>
                    </a:ext>
                  </a:extLst>
                </a:gridCol>
              </a:tblGrid>
              <a:tr h="385710">
                <a:tc>
                  <a:txBody>
                    <a:bodyPr/>
                    <a:lstStyle/>
                    <a:p>
                      <a:r>
                        <a:rPr lang="fr-FR" dirty="0"/>
                        <a:t>Profils LinkedIn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Docteurs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8423055"/>
                  </a:ext>
                </a:extLst>
              </a:tr>
              <a:tr h="391067">
                <a:tc>
                  <a:txBody>
                    <a:bodyPr/>
                    <a:lstStyle/>
                    <a:p>
                      <a:r>
                        <a:rPr lang="fr-FR" sz="1600" b="0" dirty="0"/>
                        <a:t>Grandes Entreprises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40,4%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42778827"/>
                  </a:ext>
                </a:extLst>
              </a:tr>
              <a:tr h="391067">
                <a:tc>
                  <a:txBody>
                    <a:bodyPr/>
                    <a:lstStyle/>
                    <a:p>
                      <a:r>
                        <a:rPr lang="fr-FR" sz="1600" b="0" dirty="0"/>
                        <a:t>ETI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26,3%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1140586"/>
                  </a:ext>
                </a:extLst>
              </a:tr>
              <a:tr h="391067">
                <a:tc>
                  <a:txBody>
                    <a:bodyPr/>
                    <a:lstStyle/>
                    <a:p>
                      <a:r>
                        <a:rPr lang="fr-FR" sz="1600" b="0" dirty="0"/>
                        <a:t>PME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33,3%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59048110"/>
                  </a:ext>
                </a:extLst>
              </a:tr>
            </a:tbl>
          </a:graphicData>
        </a:graphic>
      </p:graphicFrame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9BC2CB5-2E08-8BE7-11E1-AA2BF496B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8025BAF-82E6-8490-255E-5318E53DFEEB}"/>
              </a:ext>
            </a:extLst>
          </p:cNvPr>
          <p:cNvSpPr txBox="1"/>
          <p:nvPr/>
        </p:nvSpPr>
        <p:spPr>
          <a:xfrm>
            <a:off x="6096000" y="3577992"/>
            <a:ext cx="2325745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Importance des PME</a:t>
            </a:r>
          </a:p>
        </p:txBody>
      </p:sp>
    </p:spTree>
    <p:extLst>
      <p:ext uri="{BB962C8B-B14F-4D97-AF65-F5344CB8AC3E}">
        <p14:creationId xmlns:p14="http://schemas.microsoft.com/office/powerpoint/2010/main" val="918685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5FD5EA-0C28-EE59-9FF2-085B179CBA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02A0D8-2F34-BB45-29A0-AE6145ABD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361" y="1123837"/>
            <a:ext cx="3323064" cy="4601183"/>
          </a:xfrm>
        </p:spPr>
        <p:txBody>
          <a:bodyPr/>
          <a:lstStyle/>
          <a:p>
            <a:pPr algn="ctr"/>
            <a:r>
              <a:rPr lang="fr-FR" sz="3200" dirty="0"/>
              <a:t>Docteurs RAPSODEE</a:t>
            </a:r>
            <a:br>
              <a:rPr lang="fr-FR" dirty="0"/>
            </a:br>
            <a:r>
              <a:rPr lang="fr-FR" sz="2400" dirty="0"/>
              <a:t>2014-2024</a:t>
            </a:r>
            <a:br>
              <a:rPr lang="fr-FR" sz="2400" dirty="0"/>
            </a:br>
            <a:r>
              <a:rPr lang="fr-FR" sz="2400" dirty="0"/>
              <a:t>en Entreprise </a:t>
            </a:r>
            <a:br>
              <a:rPr lang="fr-FR" sz="2400" dirty="0"/>
            </a:br>
            <a:br>
              <a:rPr lang="fr-FR" sz="2400" dirty="0"/>
            </a:br>
            <a:r>
              <a:rPr lang="fr-FR" sz="2400" dirty="0"/>
              <a:t>Secteurs d’activité</a:t>
            </a:r>
            <a:br>
              <a:rPr lang="fr-FR" sz="2400" dirty="0"/>
            </a:br>
            <a:r>
              <a:rPr lang="fr-FR" sz="2000" dirty="0"/>
              <a:t>(Classification LinkedIn)</a:t>
            </a:r>
            <a:br>
              <a:rPr lang="fr-FR" sz="2000" dirty="0"/>
            </a:br>
            <a:r>
              <a:rPr lang="fr-FR" sz="2000" dirty="0"/>
              <a:t>Classés par nombre de Docteurs</a:t>
            </a:r>
            <a:br>
              <a:rPr lang="fr-FR" sz="2400" dirty="0"/>
            </a:br>
            <a:br>
              <a:rPr lang="fr-FR" sz="2000" dirty="0"/>
            </a:br>
            <a:br>
              <a:rPr lang="fr-FR" sz="2800" dirty="0"/>
            </a:br>
            <a:endParaRPr lang="fr-FR" sz="2800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06807F0-733A-AA7A-E694-AC7FB5CE5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8" name="Espace réservé du contenu 7">
            <a:extLst>
              <a:ext uri="{FF2B5EF4-FFF2-40B4-BE49-F238E27FC236}">
                <a16:creationId xmlns:a16="http://schemas.microsoft.com/office/drawing/2014/main" id="{1AD92ED9-3799-66AF-5894-F1E1F5DE2E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4038141"/>
              </p:ext>
            </p:extLst>
          </p:nvPr>
        </p:nvGraphicFramePr>
        <p:xfrm>
          <a:off x="3608961" y="834417"/>
          <a:ext cx="8083686" cy="4340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7331">
                  <a:extLst>
                    <a:ext uri="{9D8B030D-6E8A-4147-A177-3AD203B41FA5}">
                      <a16:colId xmlns:a16="http://schemas.microsoft.com/office/drawing/2014/main" val="1008186794"/>
                    </a:ext>
                  </a:extLst>
                </a:gridCol>
                <a:gridCol w="967667">
                  <a:extLst>
                    <a:ext uri="{9D8B030D-6E8A-4147-A177-3AD203B41FA5}">
                      <a16:colId xmlns:a16="http://schemas.microsoft.com/office/drawing/2014/main" val="3559550812"/>
                    </a:ext>
                  </a:extLst>
                </a:gridCol>
                <a:gridCol w="2674833">
                  <a:extLst>
                    <a:ext uri="{9D8B030D-6E8A-4147-A177-3AD203B41FA5}">
                      <a16:colId xmlns:a16="http://schemas.microsoft.com/office/drawing/2014/main" val="2033673055"/>
                    </a:ext>
                  </a:extLst>
                </a:gridCol>
                <a:gridCol w="933855">
                  <a:extLst>
                    <a:ext uri="{9D8B030D-6E8A-4147-A177-3AD203B41FA5}">
                      <a16:colId xmlns:a16="http://schemas.microsoft.com/office/drawing/2014/main" val="2970071882"/>
                    </a:ext>
                  </a:extLst>
                </a:gridCol>
              </a:tblGrid>
              <a:tr h="28938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Secteurs d’activité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Docteurs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Secteurs d’activité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Docteurs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228373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Services de recherche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Activités liées au sport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91523671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Fabrication de produits pharmaceutiques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Administration publique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47054393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Fabrication de produits chimiques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Industrie manufacturière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4858208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Services de conseil en environnement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Commerce de gros de matériaux de construction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24432248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Développement de logiciels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Cosmétiques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90176240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Exploitation minière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Fabrication d’équipements automobiles 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7342172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Construction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Fabrication de machines industrielles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7573262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Fabrication d’emballages et conteneurs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Fabrication de produits métalliques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38066278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Fabrication de semi-conducteurs pour énergies renouvelables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Fabrication de véhicules automobile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3911635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Production d’électricité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Fabrication pour l’aérospatiale et la défense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34385786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Production d’énergies renouvelables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Génie civil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18335122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Services et conseil aux entreprises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Recherche en biotechnologie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03171671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Services et conseil en informatique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Semi-conducteurs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03260180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endParaRPr lang="fr-FR" sz="10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0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Services d’ingénierie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3465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3518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227C77-3ABE-8246-1D43-4D560F26FE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2EEF4F-2991-01BA-32A2-7ADD43739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361" y="1123837"/>
            <a:ext cx="3323064" cy="4601183"/>
          </a:xfrm>
        </p:spPr>
        <p:txBody>
          <a:bodyPr/>
          <a:lstStyle/>
          <a:p>
            <a:pPr algn="ctr"/>
            <a:r>
              <a:rPr lang="fr-FR" sz="3200" dirty="0"/>
              <a:t>Docteurs RAPSODEE</a:t>
            </a:r>
            <a:br>
              <a:rPr lang="fr-FR" sz="3200" dirty="0"/>
            </a:br>
            <a:r>
              <a:rPr lang="fr-FR" sz="2800" dirty="0"/>
              <a:t>2014-2024</a:t>
            </a:r>
            <a:br>
              <a:rPr lang="fr-FR" sz="2400" dirty="0"/>
            </a:br>
            <a:r>
              <a:rPr lang="fr-FR" sz="2400" dirty="0"/>
              <a:t>en Entreprise </a:t>
            </a:r>
            <a:br>
              <a:rPr lang="fr-FR" sz="2400" dirty="0"/>
            </a:br>
            <a:br>
              <a:rPr lang="fr-FR" sz="2400" dirty="0"/>
            </a:br>
            <a:r>
              <a:rPr lang="fr-FR" sz="2400" dirty="0"/>
              <a:t>Siège social France</a:t>
            </a:r>
            <a:br>
              <a:rPr lang="fr-FR" sz="2400" dirty="0"/>
            </a:br>
            <a:r>
              <a:rPr lang="fr-FR" sz="2400" dirty="0"/>
              <a:t>* Occitanie</a:t>
            </a:r>
            <a:br>
              <a:rPr lang="fr-FR" sz="2400" dirty="0"/>
            </a:br>
            <a:br>
              <a:rPr lang="fr-FR" sz="2400" dirty="0"/>
            </a:br>
            <a:r>
              <a:rPr lang="fr-FR" sz="1600" dirty="0"/>
              <a:t>Une entreprise figure </a:t>
            </a:r>
            <a:br>
              <a:rPr lang="fr-FR" sz="1600" dirty="0"/>
            </a:br>
            <a:r>
              <a:rPr lang="fr-FR" sz="1600" dirty="0"/>
              <a:t>autant de fois que de Docteurs employés</a:t>
            </a:r>
            <a:br>
              <a:rPr lang="fr-FR" sz="2400" dirty="0"/>
            </a:br>
            <a:br>
              <a:rPr lang="fr-FR" sz="2000" dirty="0"/>
            </a:br>
            <a:br>
              <a:rPr lang="fr-FR" sz="2800" dirty="0"/>
            </a:br>
            <a:endParaRPr lang="fr-FR" sz="2800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F0D883C-FDC9-44E5-966B-E87FD5635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8" name="Espace réservé du contenu 7">
            <a:extLst>
              <a:ext uri="{FF2B5EF4-FFF2-40B4-BE49-F238E27FC236}">
                <a16:creationId xmlns:a16="http://schemas.microsoft.com/office/drawing/2014/main" id="{F8E24326-CFB5-3BB8-DAAB-A4717DCFA6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9855323"/>
              </p:ext>
            </p:extLst>
          </p:nvPr>
        </p:nvGraphicFramePr>
        <p:xfrm>
          <a:off x="3608961" y="834417"/>
          <a:ext cx="7276290" cy="5498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3865">
                  <a:extLst>
                    <a:ext uri="{9D8B030D-6E8A-4147-A177-3AD203B41FA5}">
                      <a16:colId xmlns:a16="http://schemas.microsoft.com/office/drawing/2014/main" val="1008186794"/>
                    </a:ext>
                  </a:extLst>
                </a:gridCol>
                <a:gridCol w="3842425">
                  <a:extLst>
                    <a:ext uri="{9D8B030D-6E8A-4147-A177-3AD203B41FA5}">
                      <a16:colId xmlns:a16="http://schemas.microsoft.com/office/drawing/2014/main" val="2033673055"/>
                    </a:ext>
                  </a:extLst>
                </a:gridCol>
              </a:tblGrid>
              <a:tr h="28938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Entreprises + liens page LinkedIn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/>
                        <a:t>Entreprises + liens page LinkedIn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228373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Alpha Carbone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Dalkia Electrotechnics</a:t>
                      </a:r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91523671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NOVA-BAT</a:t>
                      </a:r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Veolia</a:t>
                      </a:r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47054393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Toolkit</a:t>
                      </a:r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PROVADEMSE</a:t>
                      </a:r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54858208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Ab Initio Software</a:t>
                      </a:r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Imbrikation - Réussissez !</a:t>
                      </a:r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24432248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ACC - Automotive Cells Company</a:t>
                      </a:r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Rheonova</a:t>
                      </a:r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90176240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Butachimie</a:t>
                      </a:r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NaTran R&amp;I (ex RICE)</a:t>
                      </a:r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47342172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Roquette</a:t>
                      </a:r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CEA  ISEC</a:t>
                      </a:r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27573262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Constellium </a:t>
                      </a:r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CEA  ISEC</a:t>
                      </a:r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38066278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CEVA SANTE ANIMALE 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IFP Energies nouvelles</a:t>
                      </a:r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23911635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CEVA SANTE ANIMALE </a:t>
                      </a:r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2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CEA</a:t>
                      </a:r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34385786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2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Sanofi</a:t>
                      </a:r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Indépendant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18335122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2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Sanofi</a:t>
                      </a:r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2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2tonnes</a:t>
                      </a:r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03171671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2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Lab Crigen</a:t>
                      </a:r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2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Inetum</a:t>
                      </a:r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03260180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2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CNES</a:t>
                      </a:r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2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Equestra</a:t>
                      </a:r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 *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63465110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2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EDF</a:t>
                      </a:r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2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Fives ProSim</a:t>
                      </a:r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 *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29723434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2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EDF</a:t>
                      </a:r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2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Teknimed</a:t>
                      </a:r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 *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91167638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3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ENGIE</a:t>
                      </a:r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3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TECH VALLEY</a:t>
                      </a:r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 *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28994950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3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INEVO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9199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6299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7EBA86-F0A4-5471-FEA5-D8C9F6836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20" y="1123837"/>
            <a:ext cx="3307405" cy="4601183"/>
          </a:xfrm>
        </p:spPr>
        <p:txBody>
          <a:bodyPr>
            <a:normAutofit/>
          </a:bodyPr>
          <a:lstStyle/>
          <a:p>
            <a:pPr algn="ctr"/>
            <a:r>
              <a:rPr lang="fr-FR" sz="3200" dirty="0"/>
              <a:t>Docteurs RAPSODEE</a:t>
            </a:r>
            <a:br>
              <a:rPr lang="fr-FR" sz="2400" dirty="0"/>
            </a:br>
            <a:r>
              <a:rPr lang="fr-FR" sz="2400" dirty="0"/>
              <a:t>2014-2024</a:t>
            </a:r>
            <a:br>
              <a:rPr lang="fr-FR" sz="2400" dirty="0"/>
            </a:br>
            <a:r>
              <a:rPr lang="fr-FR" sz="2400" dirty="0"/>
              <a:t>en Entreprise </a:t>
            </a:r>
            <a:br>
              <a:rPr lang="fr-FR" sz="2400" dirty="0"/>
            </a:br>
            <a:br>
              <a:rPr lang="fr-FR" sz="2400" dirty="0"/>
            </a:br>
            <a:r>
              <a:rPr lang="fr-FR" sz="2400" dirty="0"/>
              <a:t>Siège social </a:t>
            </a:r>
            <a:br>
              <a:rPr lang="fr-FR" sz="2400" dirty="0"/>
            </a:br>
            <a:r>
              <a:rPr lang="fr-FR" sz="2400" dirty="0"/>
              <a:t>hors de France</a:t>
            </a:r>
            <a:br>
              <a:rPr lang="fr-FR" sz="2400" dirty="0"/>
            </a:br>
            <a:br>
              <a:rPr lang="fr-FR" sz="2400" dirty="0"/>
            </a:br>
            <a:br>
              <a:rPr lang="fr-FR" sz="2400" dirty="0"/>
            </a:br>
            <a:r>
              <a:rPr lang="fr-FR" sz="1600" dirty="0"/>
              <a:t>Une entreprise figure </a:t>
            </a:r>
            <a:br>
              <a:rPr lang="fr-FR" sz="1600" dirty="0"/>
            </a:br>
            <a:r>
              <a:rPr lang="fr-FR" sz="1600" dirty="0"/>
              <a:t>autant de fois que de Docteurs employés</a:t>
            </a: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6EF3BA88-6CFA-9A22-4C00-273A9487C8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6625813"/>
              </p:ext>
            </p:extLst>
          </p:nvPr>
        </p:nvGraphicFramePr>
        <p:xfrm>
          <a:off x="3868738" y="863600"/>
          <a:ext cx="73152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1594">
                  <a:extLst>
                    <a:ext uri="{9D8B030D-6E8A-4147-A177-3AD203B41FA5}">
                      <a16:colId xmlns:a16="http://schemas.microsoft.com/office/drawing/2014/main" val="3784202296"/>
                    </a:ext>
                  </a:extLst>
                </a:gridCol>
                <a:gridCol w="1466006">
                  <a:extLst>
                    <a:ext uri="{9D8B030D-6E8A-4147-A177-3AD203B41FA5}">
                      <a16:colId xmlns:a16="http://schemas.microsoft.com/office/drawing/2014/main" val="30378604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52691356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1308440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600" dirty="0"/>
                        <a:t>Entreprise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Siège social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Entreprise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Siège social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91626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European Patent Office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Allemagne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ISCAR Headquarters</a:t>
                      </a:r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Israel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40856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X-FAB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Allemagne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ArcelorMittal 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Luxembourg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39246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Prayon</a:t>
                      </a:r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Belgique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ArcelorMittal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Luxembourg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57027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Syensqo</a:t>
                      </a:r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Belgique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Cemex 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Pays-Bas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7991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CEBEDEAU </a:t>
                      </a:r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Belgique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Rio Tinto 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Royaume-Uni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3606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Fiocruz </a:t>
                      </a:r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Brésil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Mott MacDonald 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Royaume-Uni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8964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Farmanguinhos / Fiocruz</a:t>
                      </a:r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Brésil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Balanta Cosmetics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Sénégal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27173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Secant Fuel</a:t>
                      </a:r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Canada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Volvo Group </a:t>
                      </a:r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Suède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09198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ENGIE España</a:t>
                      </a:r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Espagne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Energy Management</a:t>
                      </a:r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Suisse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14806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1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Eurecat - Centro Tecnológico</a:t>
                      </a:r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Espagne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2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Tetra Pak </a:t>
                      </a:r>
                      <a:endParaRPr lang="fr-FR" sz="1400" b="1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Suisse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16381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2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VTT 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Finlande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2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Tetra Pak 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Suisse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54993440"/>
                  </a:ext>
                </a:extLst>
              </a:tr>
            </a:tbl>
          </a:graphicData>
        </a:graphic>
      </p:graphicFrame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1F96D9F-8A55-7207-314B-F8DD99336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093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1B8FC6-294E-2D3D-B206-0F0223BD4A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09FA7B-7881-E9ED-D984-1D812ED86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20" y="1123837"/>
            <a:ext cx="3307405" cy="4601183"/>
          </a:xfrm>
        </p:spPr>
        <p:txBody>
          <a:bodyPr>
            <a:normAutofit/>
          </a:bodyPr>
          <a:lstStyle/>
          <a:p>
            <a:pPr algn="ctr"/>
            <a:r>
              <a:rPr lang="fr-FR" sz="3200" dirty="0"/>
              <a:t>Docteurs RAPSODEE</a:t>
            </a:r>
            <a:br>
              <a:rPr lang="fr-FR" sz="2400" dirty="0"/>
            </a:br>
            <a:r>
              <a:rPr lang="fr-FR" sz="2400" dirty="0"/>
              <a:t>2014-2024</a:t>
            </a:r>
            <a:br>
              <a:rPr lang="fr-FR" sz="2400" dirty="0"/>
            </a:br>
            <a:br>
              <a:rPr lang="fr-FR" sz="2400" dirty="0"/>
            </a:br>
            <a:r>
              <a:rPr lang="fr-FR" sz="2400" dirty="0"/>
              <a:t>Profils Académique</a:t>
            </a:r>
            <a:br>
              <a:rPr lang="fr-FR" sz="2400" dirty="0"/>
            </a:br>
            <a:r>
              <a:rPr lang="fr-FR" sz="2000" dirty="0"/>
              <a:t>Universités, Ecoles,…</a:t>
            </a:r>
            <a:br>
              <a:rPr lang="fr-FR" sz="2400" dirty="0"/>
            </a:br>
            <a:br>
              <a:rPr lang="fr-FR" sz="2400" dirty="0"/>
            </a:br>
            <a:endParaRPr lang="fr-FR" sz="1600" dirty="0"/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D6ABF0E0-65A3-3F9C-E327-378B931FC7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4209270"/>
              </p:ext>
            </p:extLst>
          </p:nvPr>
        </p:nvGraphicFramePr>
        <p:xfrm>
          <a:off x="5464074" y="1729362"/>
          <a:ext cx="3657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1594">
                  <a:extLst>
                    <a:ext uri="{9D8B030D-6E8A-4147-A177-3AD203B41FA5}">
                      <a16:colId xmlns:a16="http://schemas.microsoft.com/office/drawing/2014/main" val="3784202296"/>
                    </a:ext>
                  </a:extLst>
                </a:gridCol>
                <a:gridCol w="1466006">
                  <a:extLst>
                    <a:ext uri="{9D8B030D-6E8A-4147-A177-3AD203B41FA5}">
                      <a16:colId xmlns:a16="http://schemas.microsoft.com/office/drawing/2014/main" val="3037860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Pays Employeur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Docteurs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91626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Arabie Saoudite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40856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Brésil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39246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Canada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57027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Espagne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7991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France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3606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Royaume-Uni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8964632"/>
                  </a:ext>
                </a:extLst>
              </a:tr>
            </a:tbl>
          </a:graphicData>
        </a:graphic>
      </p:graphicFrame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9BBF0A8-FC78-FE75-958E-63F194A1F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395735"/>
      </p:ext>
    </p:extLst>
  </p:cSld>
  <p:clrMapOvr>
    <a:masterClrMapping/>
  </p:clrMapOvr>
</p:sld>
</file>

<file path=ppt/theme/theme1.xml><?xml version="1.0" encoding="utf-8"?>
<a:theme xmlns:a="http://schemas.openxmlformats.org/drawingml/2006/main" name="Cadr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Cadre</Template>
  <TotalTime>722</TotalTime>
  <Words>710</Words>
  <Application>Microsoft Macintosh PowerPoint</Application>
  <PresentationFormat>Grand écran</PresentationFormat>
  <Paragraphs>290</Paragraphs>
  <Slides>10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7" baseType="lpstr">
      <vt:lpstr>-webkit-standard</vt:lpstr>
      <vt:lpstr>Aptos</vt:lpstr>
      <vt:lpstr>Aptos Narrow</vt:lpstr>
      <vt:lpstr>Arial</vt:lpstr>
      <vt:lpstr>Corbel</vt:lpstr>
      <vt:lpstr>Wingdings 2</vt:lpstr>
      <vt:lpstr>Cadre</vt:lpstr>
      <vt:lpstr>Emplois Docteurs RAPSODEE 2014-2024</vt:lpstr>
      <vt:lpstr>Docteurs RAPSODEE 2014-2024 Annuaire Liens vers Theses.Fr </vt:lpstr>
      <vt:lpstr>Docteurs RAPSODEE 2014-2024  Profils LinkedIn  </vt:lpstr>
      <vt:lpstr>Docteurs RAPSODEE 2014-2022 2023-2024 </vt:lpstr>
      <vt:lpstr>Docteurs RAPSODEE 2014-2024 En entreprise Répartition par taille  </vt:lpstr>
      <vt:lpstr>Docteurs RAPSODEE 2014-2024 en Entreprise   Secteurs d’activité (Classification LinkedIn) Classés par nombre de Docteurs   </vt:lpstr>
      <vt:lpstr>Docteurs RAPSODEE 2014-2024 en Entreprise   Siège social France * Occitanie  Une entreprise figure  autant de fois que de Docteurs employés   </vt:lpstr>
      <vt:lpstr>Docteurs RAPSODEE 2014-2024 en Entreprise   Siège social  hors de France   Une entreprise figure  autant de fois que de Docteurs employés</vt:lpstr>
      <vt:lpstr>Docteurs RAPSODEE 2014-2024  Profils Académique Universités, Ecoles,…  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Alain Bamberger</dc:creator>
  <cp:lastModifiedBy>Alain Bamberger</cp:lastModifiedBy>
  <cp:revision>10</cp:revision>
  <dcterms:created xsi:type="dcterms:W3CDTF">2025-02-05T11:13:55Z</dcterms:created>
  <dcterms:modified xsi:type="dcterms:W3CDTF">2025-05-20T04:31:16Z</dcterms:modified>
</cp:coreProperties>
</file>