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notesMasterIdLst>
    <p:notesMasterId r:id="rId12"/>
  </p:notesMasterIdLst>
  <p:sldIdLst>
    <p:sldId id="256" r:id="rId2"/>
    <p:sldId id="257" r:id="rId3"/>
    <p:sldId id="264" r:id="rId4"/>
    <p:sldId id="258" r:id="rId5"/>
    <p:sldId id="259" r:id="rId6"/>
    <p:sldId id="260" r:id="rId7"/>
    <p:sldId id="265" r:id="rId8"/>
    <p:sldId id="266" r:id="rId9"/>
    <p:sldId id="267" r:id="rId10"/>
    <p:sldId id="268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571"/>
    <p:restoredTop sz="94694"/>
  </p:normalViewPr>
  <p:slideViewPr>
    <p:cSldViewPr snapToGrid="0">
      <p:cViewPr varScale="1">
        <p:scale>
          <a:sx n="121" d="100"/>
          <a:sy n="121" d="100"/>
        </p:scale>
        <p:origin x="93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31D835-69B2-2B43-B11C-22C29F98E37C}" type="datetimeFigureOut">
              <a:rPr lang="fr-FR" smtClean="0"/>
              <a:t>20/05/2025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96BA4E-4CA3-2E48-BB3E-A9C55949773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028914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96BA4E-4CA3-2E48-BB3E-A9C55949773F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608801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D1619C7-3F15-6DA9-7F3B-CAA7BCE2E27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21CA42B2-135E-371E-AE52-BD164C187B7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4818A8A2-4E8E-FE3E-B8F8-993C3600D42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77652A4C-7948-7574-F659-E2A96EE08D1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96BA4E-4CA3-2E48-BB3E-A9C55949773F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467814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F0F01D4-2794-1C36-283B-F3D3895F4AF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01D31D08-199F-AAAF-4C7B-CAC0CBC6471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878FD456-A31C-AEB2-7E2A-DC3B6767400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53B3DA9C-32F4-DFB4-DFCE-73AECF3CE76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96BA4E-4CA3-2E48-BB3E-A9C55949773F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098645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4CB82-F1B1-9841-974F-A5E20EE15F2E}" type="datetime1">
              <a:rPr lang="fr-FR" smtClean="0"/>
              <a:t>20/05/2025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D1A81-DDCB-8640-8799-FE5DB2CE2300}" type="datetime1">
              <a:rPr lang="fr-FR" smtClean="0"/>
              <a:t>20/05/2025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93897-FF83-8247-AB24-B6E1FE897F58}" type="datetime1">
              <a:rPr lang="fr-FR" smtClean="0"/>
              <a:t>20/05/2025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BB25D-ACF8-D747-AA91-F5E967D04CCA}" type="datetime1">
              <a:rPr lang="fr-FR" smtClean="0"/>
              <a:t>20/05/2025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2CE18-4F69-B14C-AF0C-0BFCBAF43B2D}" type="datetime1">
              <a:rPr lang="fr-FR" smtClean="0"/>
              <a:t>20/05/2025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1978C-94BA-124B-9756-2F7D8E7613CC}" type="datetime1">
              <a:rPr lang="fr-FR" smtClean="0"/>
              <a:t>20/05/2025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C22EC-E3F9-8C4C-9648-931E2E05A967}" type="datetime1">
              <a:rPr lang="fr-FR" smtClean="0"/>
              <a:t>20/05/2025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329A7-3F06-7947-A74C-F2AFA48913BB}" type="datetime1">
              <a:rPr lang="fr-FR" smtClean="0"/>
              <a:t>20/05/2025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763E1-738B-AA45-BE76-AD5512171ED5}" type="datetime1">
              <a:rPr lang="fr-FR" smtClean="0"/>
              <a:t>20/05/2025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758CA-4BDE-504D-9CB1-13BFCB7C598F}" type="datetime1">
              <a:rPr lang="fr-FR" smtClean="0"/>
              <a:t>20/05/2025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1F608-154E-5043-90B0-5954A704D947}" type="datetime1">
              <a:rPr lang="fr-FR" smtClean="0"/>
              <a:t>20/05/2025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481B292F-86C7-494B-83B7-1D70AF8618C9}" type="datetime1">
              <a:rPr lang="fr-FR" smtClean="0"/>
              <a:t>20/05/2025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theses.fr/resultats?filtres=%25255Bdatefin%2525253D%252525222021%25252522~datedebut%2525253D%252525222021%25252522~Statut%2525253D%25252522soutenue%25252522%25255D&amp;q=(partenairesRechercheN:(RAPSODEE+-+Centre+de+Recherche+d%2527Albi+en+G%C3%A9nie+des+Proc%C3%A9d%C3%A9s,+des+Solides+Divis%C3%A9s,+de+l%2527Energie+et+de+l%2527Environnement)+OU+partenairesRecherchePpn:(RAPSODEE+-+Centre+de+Recherche+d%2527Albi+en+G%C3%A9nie+des+Proc%C3%A9d%C3%A9s,+des+Solides+Divis%C3%A9s,+de+l%2527Energie+et+de+l%2527Environnement))&amp;page=1&amp;nb=25&amp;tri=pertinence&amp;domaine=theses&amp;avancee=true&amp;fields%255b0%255d%255bvalue%255d=RAPSODEE+-+Centre+de+Recherche+d%2527Albi+en+G%C3%A9nie+des+Proc%C3%A9d%C3%A9s,+des+Solides+Divis%C3%A9s,+de+l%2527Energie+et+de+l%2527Environnement&amp;fields%255b0%255d%255btype%255d=partner" TargetMode="External"/><Relationship Id="rId3" Type="http://schemas.openxmlformats.org/officeDocument/2006/relationships/hyperlink" Target="https://theses.fr/resultats?filtres=%25255Bdatefin%2525253D%252525222015%25252522~datedebut%2525253D%252525222015%25252522~Statut%2525253D%25252522soutenue%25252522%25255D&amp;q=(partenairesRechercheN:(RAPSODEE+-+Centre+de+Recherche+d%2527Albi+en+G%C3%A9nie+des+Proc%C3%A9d%C3%A9s,+des+Solides+Divis%C3%A9s,+de+l%2527Energie+et+de+l%2527Environnement)+OU+partenairesRecherchePpn:(RAPSODEE+-+Centre+de+Recherche+d%2527Albi+en+G%C3%A9nie+des+Proc%C3%A9d%C3%A9s,+des+Solides+Divis%C3%A9s,+de+l%2527Energie+et+de+l%2527Environnement))&amp;page=1&amp;nb=25&amp;tri=pertinence&amp;domaine=theses&amp;avancee=true&amp;fields%255b0%255d%255bvalue%255d=RAPSODEE+-+Centre+de+Recherche+d%2527Albi+en+G%C3%A9nie+des+Proc%C3%A9d%C3%A9s,+des+Solides+Divis%C3%A9s,+de+l%2527Energie+et+de+l%2527Environnement&amp;fields%255b0%255d%255btype%255d=partner" TargetMode="External"/><Relationship Id="rId7" Type="http://schemas.openxmlformats.org/officeDocument/2006/relationships/hyperlink" Target="https://theses.fr/resultats?filtres=%25255Bdatefin%2525253D%252525222020%25252522~datedebut%2525253D%252525222020%25252522~Statut%2525253D%25252522soutenue%25252522%25255D&amp;q=(partenairesRechercheN:(RAPSODEE+-+Centre+de+Recherche+d%2527Albi+en+G%C3%A9nie+des+Proc%C3%A9d%C3%A9s,+des+Solides+Divis%C3%A9s,+de+l%2527Energie+et+de+l%2527Environnement)+OU+partenairesRecherchePpn:(RAPSODEE+-+Centre+de+Recherche+d%2527Albi+en+G%C3%A9nie+des+Proc%C3%A9d%C3%A9s,+des+Solides+Divis%C3%A9s,+de+l%2527Energie+et+de+l%2527Environnement))&amp;page=1&amp;nb=25&amp;tri=pertinence&amp;domaine=theses&amp;avancee=true&amp;fields%255b0%255d%255bvalue%255d=RAPSODEE+-+Centre+de+Recherche+d%2527Albi+en+G%C3%A9nie+des+Proc%C3%A9d%C3%A9s,+des+Solides+Divis%C3%A9s,+de+l%2527Energie+et+de+l%2527Environnement&amp;fields%255b0%255d%255btype%255d=partner" TargetMode="External"/><Relationship Id="rId2" Type="http://schemas.openxmlformats.org/officeDocument/2006/relationships/hyperlink" Target="https://theses.fr/resultats?filtres=%25255Bdatefin%2525253D%252525222014%25252522~datedebut%2525253D%252525222014%25252522~Statut%2525253D%25252522soutenue%25252522%25255D&amp;q=(partenairesRechercheN:(RAPSODEE+-+Centre+de+Recherche+d%2527Albi+en+G%C3%A9nie+des+Proc%C3%A9d%C3%A9s,+des+Solides+Divis%C3%A9s,+de+l%2527Energie+et+de+l%2527Environnement)+OU+partenairesRecherchePpn:(RAPSODEE+-+Centre+de+Recherche+d%2527Albi+en+G%C3%A9nie+des+Proc%C3%A9d%C3%A9s,+des+Solides+Divis%C3%A9s,+de+l%2527Energie+et+de+l%2527Environnement))&amp;page=1&amp;nb=25&amp;tri=pertinence&amp;domaine=theses&amp;avancee=true&amp;fields%255b0%255d%255bvalue%255d=RAPSODEE+-+Centre+de+Recherche+d%2527Albi+en+G%C3%A9nie+des+Proc%C3%A9d%C3%A9s,+des+Solides+Divis%C3%A9s,+de+l%2527Energie+et+de+l%2527Environnement&amp;fields%255b0%255d%255btype%255d=partner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theses.fr/resultats?filtres=%25255Bdatefin%2525253D%252525222018%25252522~datedebut%2525253D%252525222018%25252522~Statut%2525253D%25252522soutenue%25252522%25255D&amp;q=(partenairesRechercheN:(RAPSODEE+-+Centre+de+Recherche+d%2527Albi+en+G%C3%A9nie+des+Proc%C3%A9d%C3%A9s,+des+Solides+Divis%C3%A9s,+de+l%2527Energie+et+de+l%2527Environnement)+OU+partenairesRecherchePpn:(RAPSODEE+-+Centre+de+Recherche+d%2527Albi+en+G%C3%A9nie+des+Proc%C3%A9d%C3%A9s,+des+Solides+Divis%C3%A9s,+de+l%2527Energie+et+de+l%2527Environnement))&amp;page=1&amp;nb=25&amp;tri=pertinence&amp;domaine=theses&amp;avancee=true&amp;fields%255b0%255d%255bvalue%255d=RAPSODEE+-+Centre+de+Recherche+d%2527Albi+en+G%C3%A9nie+des+Proc%C3%A9d%C3%A9s,+des+Solides+Divis%C3%A9s,+de+l%2527Energie+et+de+l%2527Environnement&amp;fields%255b0%255d%255btype%255d=partner" TargetMode="External"/><Relationship Id="rId5" Type="http://schemas.openxmlformats.org/officeDocument/2006/relationships/hyperlink" Target="https://theses.fr/resultats?filtres=%25255Bdatefin%2525253D%252525222017%25252522~datedebut%2525253D%252525222017%25252522~Statut%2525253D%25252522soutenue%25252522%25255D&amp;q=(partenairesRechercheN:(RAPSODEE+-+Centre+de+Recherche+d%2527Albi+en+G%C3%A9nie+des+Proc%C3%A9d%C3%A9s,+des+Solides+Divis%C3%A9s,+de+l%2527Energie+et+de+l%2527Environnement)+OU+partenairesRecherchePpn:(RAPSODEE+-+Centre+de+Recherche+d%2527Albi+en+G%C3%A9nie+des+Proc%C3%A9d%C3%A9s,+des+Solides+Divis%C3%A9s,+de+l%2527Energie+et+de+l%2527Environnement))&amp;page=1&amp;nb=25&amp;tri=pertinence&amp;domaine=theses&amp;avancee=true&amp;fields%255b0%255d%255bvalue%255d=RAPSODEE+-+Centre+de+Recherche+d%2527Albi+en+G%C3%A9nie+des+Proc%C3%A9d%C3%A9s,+des+Solides+Divis%C3%A9s,+de+l%2527Energie+et+de+l%2527Environnement&amp;fields%255b0%255d%255btype%255d=partner" TargetMode="External"/><Relationship Id="rId10" Type="http://schemas.openxmlformats.org/officeDocument/2006/relationships/hyperlink" Target="https://theses.fr/resultats?filtres=%25255Bdatefin%2525253D%252525222024%25252522~datedebut%2525253D%252525222024%25252522~Statut%2525253D%25252522soutenue%25252522%25255D&amp;q=(partenairesRechercheN:(RAPSODEE+-+Centre+de+Recherche+d%2527Albi+en+G%C3%A9nie+des+Proc%C3%A9d%C3%A9s,+des+Solides+Divis%C3%A9s,+de+l%2527Energie+et+de+l%2527Environnement)+OU+partenairesRecherchePpn:(RAPSODEE+-+Centre+de+Recherche+d%2527Albi+en+G%C3%A9nie+des+Proc%C3%A9d%C3%A9s,+des+Solides+Divis%C3%A9s,+de+l%2527Energie+et+de+l%2527Environnement))&amp;page=1&amp;nb=25&amp;tri=pertinence&amp;domaine=theses&amp;avancee=true&amp;fields%255b0%255d%255bvalue%255d=RAPSODEE+-+Centre+de+Recherche+d%2527Albi+en+G%C3%A9nie+des+Proc%C3%A9d%C3%A9s,+des+Solides+Divis%C3%A9s,+de+l%2527Energie+et+de+l%2527Environnement&amp;fields%255b0%255d%255btype%255d=partner" TargetMode="External"/><Relationship Id="rId4" Type="http://schemas.openxmlformats.org/officeDocument/2006/relationships/hyperlink" Target="https://theses.fr/resultats?filtres=%25255Bdatefin%2525253D%252525222016%25252522~datedebut%2525253D%252525222016%25252522~Statut%2525253D%25252522soutenue%25252522%25255D&amp;q=(partenairesRechercheN:(RAPSODEE+-+Centre+de+Recherche+d%2527Albi+en+G%C3%A9nie+des+Proc%C3%A9d%C3%A9s,+des+Solides+Divis%C3%A9s,+de+l%2527Energie+et+de+l%2527Environnement)+OU+partenairesRecherchePpn:(RAPSODEE+-+Centre+de+Recherche+d%2527Albi+en+G%C3%A9nie+des+Proc%C3%A9d%C3%A9s,+des+Solides+Divis%C3%A9s,+de+l%2527Energie+et+de+l%2527Environnement))&amp;page=1&amp;nb=25&amp;tri=pertinence&amp;domaine=theses&amp;avancee=true&amp;fields%255b0%255d%255bvalue%255d=RAPSODEE+-+Centre+de+Recherche+d%2527Albi+en+G%C3%A9nie+des+Proc%C3%A9d%C3%A9s,+des+Solides+Divis%C3%A9s,+de+l%2527Energie+et+de+l%2527Environnement&amp;fields%255b0%255d%255btype%255d=partner" TargetMode="External"/><Relationship Id="rId9" Type="http://schemas.openxmlformats.org/officeDocument/2006/relationships/hyperlink" Target="https://theses.fr/resultats?filtres=%25255Bdatefin%2525253D%252525222022%25252522~datedebut%2525253D%252525222022%25252522~Statut%2525253D%25252522soutenue%25252522%25255D&amp;q=(partenairesRechercheN:(RAPSODEE+-+Centre+de+Recherche+d%2527Albi+en+G%C3%A9nie+des+Proc%C3%A9d%C3%A9s,+des+Solides+Divis%C3%A9s,+de+l%2527Energie+et+de+l%2527Environnement)+OU+partenairesRecherchePpn:(RAPSODEE+-+Centre+de+Recherche+d%2527Albi+en+G%C3%A9nie+des+Proc%C3%A9d%C3%A9s,+des+Solides+Divis%C3%A9s,+de+l%2527Energie+et+de+l%2527Environnement))&amp;page=1&amp;nb=25&amp;tri=pertinence&amp;domaine=theses&amp;avancee=true&amp;fields%255b0%255d%255bvalue%255d=RAPSODEE+-+Centre+de+Recherche+d%2527Albi+en+G%C3%A9nie+des+Proc%C3%A9d%C3%A9s,+des+Solides+Divis%C3%A9s,+de+l%2527Energie+et+de+l%2527Environnement&amp;fields%255b0%255d%255btype%255d=partner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linkedin.com/company/provademse/" TargetMode="External"/><Relationship Id="rId13" Type="http://schemas.openxmlformats.org/officeDocument/2006/relationships/hyperlink" Target="https://www.linkedin.com/company/butachimie/" TargetMode="External"/><Relationship Id="rId18" Type="http://schemas.openxmlformats.org/officeDocument/2006/relationships/hyperlink" Target="https://www.linkedin.com/company/ceva-sante-animale/" TargetMode="External"/><Relationship Id="rId26" Type="http://schemas.openxmlformats.org/officeDocument/2006/relationships/hyperlink" Target="https://www.linkedin.com/company/equestra/" TargetMode="External"/><Relationship Id="rId3" Type="http://schemas.openxmlformats.org/officeDocument/2006/relationships/hyperlink" Target="https://www.linkedin.com/company/alpha-carbone/" TargetMode="External"/><Relationship Id="rId21" Type="http://schemas.openxmlformats.org/officeDocument/2006/relationships/hyperlink" Target="https://www.linkedin.com/company/sanofi/" TargetMode="External"/><Relationship Id="rId7" Type="http://schemas.openxmlformats.org/officeDocument/2006/relationships/hyperlink" Target="https://www.linkedin.com/company/toolkit-app/" TargetMode="External"/><Relationship Id="rId12" Type="http://schemas.openxmlformats.org/officeDocument/2006/relationships/hyperlink" Target="https://www.linkedin.com/company/rheonova/" TargetMode="External"/><Relationship Id="rId17" Type="http://schemas.openxmlformats.org/officeDocument/2006/relationships/hyperlink" Target="https://www.linkedin.com/company/constellium/" TargetMode="External"/><Relationship Id="rId25" Type="http://schemas.openxmlformats.org/officeDocument/2006/relationships/hyperlink" Target="https://www.linkedin.com/company/cnes/" TargetMode="External"/><Relationship Id="rId2" Type="http://schemas.openxmlformats.org/officeDocument/2006/relationships/notesSlide" Target="../notesSlides/notesSlide3.xml"/><Relationship Id="rId16" Type="http://schemas.openxmlformats.org/officeDocument/2006/relationships/hyperlink" Target="https://www.linkedin.com/company/cea-isec/posts/?feedView=all" TargetMode="External"/><Relationship Id="rId20" Type="http://schemas.openxmlformats.org/officeDocument/2006/relationships/hyperlink" Target="https://www.linkedin.com/company/cea/" TargetMode="External"/><Relationship Id="rId29" Type="http://schemas.openxmlformats.org/officeDocument/2006/relationships/hyperlink" Target="https://www.linkedin.com/company/teknimed-inc-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applewebdata://61370853-BB37-484F-B9A9-23CD6B977A8C/Fabrication%2520de%2520ve%CC%81hicules%2520automobile" TargetMode="External"/><Relationship Id="rId11" Type="http://schemas.openxmlformats.org/officeDocument/2006/relationships/hyperlink" Target="https://www.linkedin.com/company/acc-automotive-cells-company/" TargetMode="External"/><Relationship Id="rId24" Type="http://schemas.openxmlformats.org/officeDocument/2006/relationships/hyperlink" Target="https://www.linkedin.com/company/inetum/" TargetMode="External"/><Relationship Id="rId32" Type="http://schemas.openxmlformats.org/officeDocument/2006/relationships/hyperlink" Target="https://www.linkedin.com/company/inevo-technologies/" TargetMode="External"/><Relationship Id="rId5" Type="http://schemas.openxmlformats.org/officeDocument/2006/relationships/hyperlink" Target="https://www.linkedin.com/company/nova-bat-coop/" TargetMode="External"/><Relationship Id="rId15" Type="http://schemas.openxmlformats.org/officeDocument/2006/relationships/hyperlink" Target="https://www.linkedin.com/company/roquette/" TargetMode="External"/><Relationship Id="rId23" Type="http://schemas.openxmlformats.org/officeDocument/2006/relationships/hyperlink" Target="https://www.linkedin.com/company/engie-lab-crigen/" TargetMode="External"/><Relationship Id="rId28" Type="http://schemas.openxmlformats.org/officeDocument/2006/relationships/hyperlink" Target="https://www.linkedin.com/company/chemical-process-simulation-software-fives-prosim/" TargetMode="External"/><Relationship Id="rId10" Type="http://schemas.openxmlformats.org/officeDocument/2006/relationships/hyperlink" Target="https://www.linkedin.com/company/imbrikation/" TargetMode="External"/><Relationship Id="rId19" Type="http://schemas.openxmlformats.org/officeDocument/2006/relationships/hyperlink" Target="https://www.linkedin.com/company/ifpen/" TargetMode="External"/><Relationship Id="rId31" Type="http://schemas.openxmlformats.org/officeDocument/2006/relationships/hyperlink" Target="https://www.linkedin.com/company/tech-valley-tvy/" TargetMode="External"/><Relationship Id="rId4" Type="http://schemas.openxmlformats.org/officeDocument/2006/relationships/hyperlink" Target="https://www.linkedin.com/company/dalkia-electrotechnics/" TargetMode="External"/><Relationship Id="rId9" Type="http://schemas.openxmlformats.org/officeDocument/2006/relationships/hyperlink" Target="https://www.linkedin.com/company/ab-initio/" TargetMode="External"/><Relationship Id="rId14" Type="http://schemas.openxmlformats.org/officeDocument/2006/relationships/hyperlink" Target="https://www.linkedin.com/company/natran-ri/" TargetMode="External"/><Relationship Id="rId22" Type="http://schemas.openxmlformats.org/officeDocument/2006/relationships/hyperlink" Target="https://www.linkedin.com/company/2tonnes/" TargetMode="External"/><Relationship Id="rId27" Type="http://schemas.openxmlformats.org/officeDocument/2006/relationships/hyperlink" Target="https://www.linkedin.com/company/edf/" TargetMode="External"/><Relationship Id="rId30" Type="http://schemas.openxmlformats.org/officeDocument/2006/relationships/hyperlink" Target="https://www.linkedin.com/company/engie/" TargetMode="Externa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linkedin.com/company/cemex/" TargetMode="External"/><Relationship Id="rId13" Type="http://schemas.openxmlformats.org/officeDocument/2006/relationships/hyperlink" Target="https://www.linkedin.com/company/farmanguinhosoficial/" TargetMode="External"/><Relationship Id="rId18" Type="http://schemas.openxmlformats.org/officeDocument/2006/relationships/hyperlink" Target="https://www.linkedin.com/company/energy-management-suisse/" TargetMode="External"/><Relationship Id="rId3" Type="http://schemas.openxmlformats.org/officeDocument/2006/relationships/hyperlink" Target="https://www.linkedin.com/company/iscar/" TargetMode="External"/><Relationship Id="rId21" Type="http://schemas.openxmlformats.org/officeDocument/2006/relationships/hyperlink" Target="https://www.linkedin.com/company/vtt/" TargetMode="External"/><Relationship Id="rId7" Type="http://schemas.openxmlformats.org/officeDocument/2006/relationships/hyperlink" Target="https://www.linkedin.com/company/syensqo/" TargetMode="External"/><Relationship Id="rId12" Type="http://schemas.openxmlformats.org/officeDocument/2006/relationships/hyperlink" Target="https://www.linkedin.com/company/mott-macdonald/" TargetMode="External"/><Relationship Id="rId17" Type="http://schemas.openxmlformats.org/officeDocument/2006/relationships/hyperlink" Target="https://www.linkedin.com/company/engie-espa%C3%B1a/" TargetMode="External"/><Relationship Id="rId2" Type="http://schemas.openxmlformats.org/officeDocument/2006/relationships/hyperlink" Target="https://www.linkedin.com/company/european-patent-office/" TargetMode="External"/><Relationship Id="rId16" Type="http://schemas.openxmlformats.org/officeDocument/2006/relationships/hyperlink" Target="https://www.linkedin.com/company/volvo-group/" TargetMode="External"/><Relationship Id="rId20" Type="http://schemas.openxmlformats.org/officeDocument/2006/relationships/hyperlink" Target="https://www.linkedin.com/company/tetra-pak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linkedin.com/company/prayon/" TargetMode="External"/><Relationship Id="rId11" Type="http://schemas.openxmlformats.org/officeDocument/2006/relationships/hyperlink" Target="https://www.linkedin.com/company/fiocruz/" TargetMode="External"/><Relationship Id="rId5" Type="http://schemas.openxmlformats.org/officeDocument/2006/relationships/hyperlink" Target="https://www.linkedin.com/company/arcelormittal/" TargetMode="External"/><Relationship Id="rId15" Type="http://schemas.openxmlformats.org/officeDocument/2006/relationships/hyperlink" Target="https://www.linkedin.com/company/secant-fuel/" TargetMode="External"/><Relationship Id="rId10" Type="http://schemas.openxmlformats.org/officeDocument/2006/relationships/hyperlink" Target="https://www.linkedin.com/company/rio-tinto/" TargetMode="External"/><Relationship Id="rId19" Type="http://schemas.openxmlformats.org/officeDocument/2006/relationships/hyperlink" Target="https://www.linkedin.com/company/eurecat/" TargetMode="External"/><Relationship Id="rId4" Type="http://schemas.openxmlformats.org/officeDocument/2006/relationships/hyperlink" Target="https://www.linkedin.com/company/x-fab/" TargetMode="External"/><Relationship Id="rId9" Type="http://schemas.openxmlformats.org/officeDocument/2006/relationships/hyperlink" Target="https://www.linkedin.com/company/cebedeau/" TargetMode="External"/><Relationship Id="rId14" Type="http://schemas.openxmlformats.org/officeDocument/2006/relationships/hyperlink" Target="https://www.linkedin.com/company/balanta-cosmetics/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7782C68-3DC9-C1B4-703B-38BB769C30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64087" y="1298448"/>
            <a:ext cx="8063865" cy="3255264"/>
          </a:xfrm>
        </p:spPr>
        <p:txBody>
          <a:bodyPr>
            <a:normAutofit/>
          </a:bodyPr>
          <a:lstStyle/>
          <a:p>
            <a:r>
              <a:rPr lang="fr-FR" sz="3200" b="1" dirty="0"/>
              <a:t>Emplois Docteurs RAPSODEE 2014-2024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C7BE1F03-1DE2-C0B9-4857-C58B7A940E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0014" y="4670246"/>
            <a:ext cx="7820961" cy="914400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fr-FR" dirty="0"/>
              <a:t>Annuaire :  </a:t>
            </a:r>
            <a:r>
              <a:rPr lang="fr-FR" dirty="0" err="1"/>
              <a:t>Theses.Fr</a:t>
            </a:r>
            <a:r>
              <a:rPr lang="fr-FR" dirty="0"/>
              <a:t>, Emploi : Source LinkedIn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fr-FR" dirty="0"/>
              <a:t>Document de présentation,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fr-FR" dirty="0"/>
              <a:t>Fichier </a:t>
            </a:r>
            <a:r>
              <a:rPr lang="fr-FR" dirty="0" err="1"/>
              <a:t>excel</a:t>
            </a:r>
            <a:r>
              <a:rPr lang="fr-FR" dirty="0"/>
              <a:t> joint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C2C487A1-F1D0-885A-68C2-32E38DADC4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0124FC10-5F0A-0004-60F2-EB9D9AFE1F1C}"/>
              </a:ext>
            </a:extLst>
          </p:cNvPr>
          <p:cNvSpPr txBox="1"/>
          <p:nvPr/>
        </p:nvSpPr>
        <p:spPr>
          <a:xfrm>
            <a:off x="746462" y="1273354"/>
            <a:ext cx="237587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Alain Bamberger</a:t>
            </a:r>
          </a:p>
          <a:p>
            <a:r>
              <a:rPr lang="fr-FR" dirty="0"/>
              <a:t>Document de travail</a:t>
            </a:r>
          </a:p>
          <a:p>
            <a:r>
              <a:rPr lang="fr-FR" dirty="0"/>
              <a:t>14/05/2025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015FCA9E-097F-73A6-A1D6-5556C73AE5DC}"/>
              </a:ext>
            </a:extLst>
          </p:cNvPr>
          <p:cNvSpPr txBox="1"/>
          <p:nvPr/>
        </p:nvSpPr>
        <p:spPr>
          <a:xfrm>
            <a:off x="5833698" y="1273354"/>
            <a:ext cx="265838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Journée MEGEP</a:t>
            </a:r>
            <a:br>
              <a:rPr lang="fr-FR" dirty="0"/>
            </a:br>
            <a:r>
              <a:rPr lang="fr-FR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Doctorants-Industrie</a:t>
            </a:r>
            <a:br>
              <a:rPr lang="fr-FR" dirty="0"/>
            </a:br>
            <a:r>
              <a:rPr lang="fr-FR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9 juillet 2025 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944069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723DA51-4985-6B96-485A-EFF230B3B4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Conclusions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8900FD9-85D4-E42D-5B91-0D230934E4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>
                <a:solidFill>
                  <a:srgbClr val="002060"/>
                </a:solidFill>
              </a:rPr>
              <a:t>LinkedIn permet d’avoir une information sur l’emploi de plus de 80% des Docteurs 2014-2024</a:t>
            </a:r>
          </a:p>
          <a:p>
            <a:pPr lvl="1"/>
            <a:r>
              <a:rPr lang="fr-FR" dirty="0">
                <a:solidFill>
                  <a:srgbClr val="002060"/>
                </a:solidFill>
              </a:rPr>
              <a:t>Il s’agit d’un excellent résultat </a:t>
            </a:r>
          </a:p>
          <a:p>
            <a:pPr lvl="1"/>
            <a:r>
              <a:rPr lang="fr-FR" dirty="0">
                <a:solidFill>
                  <a:srgbClr val="002060"/>
                </a:solidFill>
              </a:rPr>
              <a:t>De plus ce pourcentage  est vrai aussi pour les promotions récentes:2023 et 2024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>
                <a:solidFill>
                  <a:srgbClr val="002060"/>
                </a:solidFill>
              </a:rPr>
              <a:t>La répartition académique /hors académique est claire</a:t>
            </a:r>
          </a:p>
          <a:p>
            <a:pPr marL="788670" lvl="1" indent="-285750">
              <a:buFont typeface="Arial" panose="020B0604020202020204" pitchFamily="34" charset="0"/>
              <a:buChar char="•"/>
            </a:pPr>
            <a:r>
              <a:rPr lang="fr-FR" dirty="0">
                <a:solidFill>
                  <a:srgbClr val="002060"/>
                </a:solidFill>
              </a:rPr>
              <a:t>25% profil académique</a:t>
            </a:r>
          </a:p>
          <a:p>
            <a:pPr marL="788670" lvl="1" indent="-285750">
              <a:buFont typeface="Arial" panose="020B0604020202020204" pitchFamily="34" charset="0"/>
              <a:buChar char="•"/>
            </a:pPr>
            <a:r>
              <a:rPr lang="fr-FR" dirty="0">
                <a:solidFill>
                  <a:srgbClr val="002060"/>
                </a:solidFill>
              </a:rPr>
              <a:t>56% profil hors académique, majoritairement en entreprise</a:t>
            </a:r>
          </a:p>
          <a:p>
            <a:r>
              <a:rPr lang="fr-FR" dirty="0">
                <a:solidFill>
                  <a:srgbClr val="002060"/>
                </a:solidFill>
              </a:rPr>
              <a:t>LinkedIn permet d’analyser les employeurs</a:t>
            </a:r>
          </a:p>
          <a:p>
            <a:pPr lvl="1"/>
            <a:r>
              <a:rPr lang="fr-FR" dirty="0">
                <a:solidFill>
                  <a:srgbClr val="002060"/>
                </a:solidFill>
              </a:rPr>
              <a:t>Siège social	</a:t>
            </a:r>
          </a:p>
          <a:p>
            <a:pPr lvl="1"/>
            <a:r>
              <a:rPr lang="fr-FR" dirty="0">
                <a:solidFill>
                  <a:srgbClr val="002060"/>
                </a:solidFill>
              </a:rPr>
              <a:t>Taille</a:t>
            </a:r>
          </a:p>
          <a:p>
            <a:pPr lvl="1"/>
            <a:r>
              <a:rPr lang="fr-FR" dirty="0">
                <a:solidFill>
                  <a:srgbClr val="002060"/>
                </a:solidFill>
              </a:rPr>
              <a:t>Secteurs d’activité</a:t>
            </a:r>
          </a:p>
          <a:p>
            <a:r>
              <a:rPr lang="fr-FR" dirty="0">
                <a:solidFill>
                  <a:srgbClr val="002060"/>
                </a:solidFill>
              </a:rPr>
              <a:t>Actualisation annuelle aisée</a:t>
            </a:r>
          </a:p>
          <a:p>
            <a:pPr lvl="1"/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D20E31C9-647B-44A9-A864-A824E8E0F4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15745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A735727-153F-093D-C7EE-A22F83FDBF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4281" y="1083337"/>
            <a:ext cx="2947482" cy="4601183"/>
          </a:xfrm>
        </p:spPr>
        <p:txBody>
          <a:bodyPr/>
          <a:lstStyle/>
          <a:p>
            <a:r>
              <a:rPr lang="fr-FR" sz="3200" dirty="0"/>
              <a:t>Docteurs RAPSODEE</a:t>
            </a:r>
            <a:br>
              <a:rPr lang="fr-FR" sz="3200" dirty="0"/>
            </a:br>
            <a:r>
              <a:rPr lang="fr-FR" sz="3200" dirty="0"/>
              <a:t>2014-2024</a:t>
            </a:r>
            <a:br>
              <a:rPr lang="fr-FR" dirty="0"/>
            </a:br>
            <a:r>
              <a:rPr lang="fr-FR" sz="2400" dirty="0"/>
              <a:t>Annuaire</a:t>
            </a:r>
            <a:br>
              <a:rPr lang="fr-FR" dirty="0"/>
            </a:br>
            <a:r>
              <a:rPr lang="fr-FR" sz="2400" dirty="0"/>
              <a:t>Liens vers </a:t>
            </a:r>
            <a:r>
              <a:rPr lang="fr-FR" sz="2400" dirty="0" err="1"/>
              <a:t>Theses.Fr</a:t>
            </a:r>
            <a:br>
              <a:rPr lang="fr-FR" sz="2400" dirty="0"/>
            </a:br>
            <a:endParaRPr lang="fr-FR" sz="2400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8C7A1C5-BB0C-4A62-0544-A7531E434E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2</a:t>
            </a:fld>
            <a:endParaRPr lang="en-US" dirty="0"/>
          </a:p>
        </p:txBody>
      </p:sp>
      <p:graphicFrame>
        <p:nvGraphicFramePr>
          <p:cNvPr id="8" name="Espace réservé du contenu 7">
            <a:extLst>
              <a:ext uri="{FF2B5EF4-FFF2-40B4-BE49-F238E27FC236}">
                <a16:creationId xmlns:a16="http://schemas.microsoft.com/office/drawing/2014/main" id="{2533260C-8BC5-179F-10F7-8D0B551FC86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32992964"/>
              </p:ext>
            </p:extLst>
          </p:nvPr>
        </p:nvGraphicFramePr>
        <p:xfrm>
          <a:off x="5846322" y="863600"/>
          <a:ext cx="2636197" cy="482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9150">
                  <a:extLst>
                    <a:ext uri="{9D8B030D-6E8A-4147-A177-3AD203B41FA5}">
                      <a16:colId xmlns:a16="http://schemas.microsoft.com/office/drawing/2014/main" val="559408155"/>
                    </a:ext>
                  </a:extLst>
                </a:gridCol>
                <a:gridCol w="1177047">
                  <a:extLst>
                    <a:ext uri="{9D8B030D-6E8A-4147-A177-3AD203B41FA5}">
                      <a16:colId xmlns:a16="http://schemas.microsoft.com/office/drawing/2014/main" val="424265987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Années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Thèses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93801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sng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2014</a:t>
                      </a:r>
                      <a:endParaRPr lang="fr-FR" sz="1400" b="1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11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7816500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sng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2015</a:t>
                      </a:r>
                      <a:endParaRPr lang="fr-FR" sz="1400" b="1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10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558576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sng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4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2016</a:t>
                      </a:r>
                      <a:endParaRPr lang="fr-FR" sz="1400" b="1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17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808257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sng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5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2017</a:t>
                      </a:r>
                      <a:endParaRPr lang="fr-FR" sz="1400" b="1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133643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sng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6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2018</a:t>
                      </a:r>
                      <a:endParaRPr lang="fr-FR" sz="1400" b="1" i="0" u="sng" strike="noStrike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2654030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sng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6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2019</a:t>
                      </a:r>
                      <a:endParaRPr lang="fr-FR" sz="1400" b="1" i="0" u="sng" strike="noStrike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534534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sng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7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2020</a:t>
                      </a:r>
                      <a:endParaRPr lang="fr-FR" sz="1400" b="1" i="0" u="sng" strike="noStrike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10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8219393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sng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8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2021</a:t>
                      </a:r>
                      <a:endParaRPr lang="fr-FR" sz="1400" b="1" i="0" u="sng" strike="noStrike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3282207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sng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9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2022</a:t>
                      </a:r>
                      <a:endParaRPr lang="fr-FR" sz="1400" b="1" i="0" u="sng" strike="noStrike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10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5563959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sng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9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2023</a:t>
                      </a:r>
                      <a:endParaRPr lang="fr-FR" sz="1400" b="1" i="0" u="sng" strike="noStrike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10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8392212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sng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10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2024</a:t>
                      </a:r>
                      <a:endParaRPr lang="fr-FR" sz="1400" b="1" i="0" u="sng" strike="noStrike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1558745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Lien </a:t>
                      </a:r>
                      <a:r>
                        <a:rPr lang="fr-FR" sz="1400" b="1" i="0" u="none" strike="noStrike" dirty="0" err="1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Theses.Fr</a:t>
                      </a:r>
                      <a:endParaRPr lang="fr-FR" sz="1400" b="1" i="0" u="none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101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1713701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50522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7EAD43F-C5E2-62B4-FD25-68625F9B4AA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67CEABB-C2CA-87E1-5295-E7BF956F1E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sz="3200" dirty="0"/>
              <a:t>Docteurs RAPSODEE</a:t>
            </a:r>
            <a:br>
              <a:rPr lang="fr-FR" sz="3200" dirty="0"/>
            </a:br>
            <a:r>
              <a:rPr lang="fr-FR" sz="3200" dirty="0"/>
              <a:t>2014-2024</a:t>
            </a:r>
            <a:br>
              <a:rPr lang="fr-FR" dirty="0"/>
            </a:br>
            <a:br>
              <a:rPr lang="fr-FR" dirty="0"/>
            </a:br>
            <a:r>
              <a:rPr lang="fr-FR" sz="2400" dirty="0"/>
              <a:t>Profils LinkedIn</a:t>
            </a:r>
            <a:br>
              <a:rPr lang="fr-FR" dirty="0"/>
            </a:br>
            <a:br>
              <a:rPr lang="fr-FR" dirty="0"/>
            </a:br>
            <a:endParaRPr lang="fr-FR" dirty="0"/>
          </a:p>
        </p:txBody>
      </p:sp>
      <p:graphicFrame>
        <p:nvGraphicFramePr>
          <p:cNvPr id="4" name="Espace réservé du contenu 3">
            <a:extLst>
              <a:ext uri="{FF2B5EF4-FFF2-40B4-BE49-F238E27FC236}">
                <a16:creationId xmlns:a16="http://schemas.microsoft.com/office/drawing/2014/main" id="{7F5FD456-6ABE-D88B-5957-F7A78FD1F10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68953546"/>
              </p:ext>
            </p:extLst>
          </p:nvPr>
        </p:nvGraphicFramePr>
        <p:xfrm>
          <a:off x="5181601" y="815585"/>
          <a:ext cx="4896254" cy="2219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29812">
                  <a:extLst>
                    <a:ext uri="{9D8B030D-6E8A-4147-A177-3AD203B41FA5}">
                      <a16:colId xmlns:a16="http://schemas.microsoft.com/office/drawing/2014/main" val="141587827"/>
                    </a:ext>
                  </a:extLst>
                </a:gridCol>
                <a:gridCol w="1404163">
                  <a:extLst>
                    <a:ext uri="{9D8B030D-6E8A-4147-A177-3AD203B41FA5}">
                      <a16:colId xmlns:a16="http://schemas.microsoft.com/office/drawing/2014/main" val="3932183005"/>
                    </a:ext>
                  </a:extLst>
                </a:gridCol>
                <a:gridCol w="1062279">
                  <a:extLst>
                    <a:ext uri="{9D8B030D-6E8A-4147-A177-3AD203B41FA5}">
                      <a16:colId xmlns:a16="http://schemas.microsoft.com/office/drawing/2014/main" val="962866393"/>
                    </a:ext>
                  </a:extLst>
                </a:gridCol>
              </a:tblGrid>
              <a:tr h="330550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Profils LinkedIn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Docteurs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84230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600" b="1" dirty="0">
                          <a:latin typeface="+mn-lt"/>
                        </a:rPr>
                        <a:t>Académique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24,8%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4427788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600" b="1" dirty="0">
                          <a:latin typeface="+mn-lt"/>
                        </a:rPr>
                        <a:t>Hors académique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56,4%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401140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600" dirty="0">
                          <a:latin typeface="+mn-lt"/>
                        </a:rPr>
                        <a:t>Non actualisé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9,9%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3590481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600" dirty="0">
                          <a:latin typeface="+mn-lt"/>
                        </a:rPr>
                        <a:t>Non LinkedIn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8,9%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3231104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fr-FR" sz="16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100,0%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03807490"/>
                  </a:ext>
                </a:extLst>
              </a:tr>
            </a:tbl>
          </a:graphicData>
        </a:graphic>
      </p:graphicFrame>
      <p:sp>
        <p:nvSpPr>
          <p:cNvPr id="5" name="ZoneTexte 4">
            <a:extLst>
              <a:ext uri="{FF2B5EF4-FFF2-40B4-BE49-F238E27FC236}">
                <a16:creationId xmlns:a16="http://schemas.microsoft.com/office/drawing/2014/main" id="{F6E3145E-03EB-EE45-AA25-674261BF520C}"/>
              </a:ext>
            </a:extLst>
          </p:cNvPr>
          <p:cNvSpPr txBox="1"/>
          <p:nvPr/>
        </p:nvSpPr>
        <p:spPr>
          <a:xfrm>
            <a:off x="5026182" y="3424428"/>
            <a:ext cx="5139222" cy="14773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b="1" dirty="0"/>
              <a:t>Excellente nouvelle !</a:t>
            </a:r>
          </a:p>
          <a:p>
            <a:pPr algn="ctr"/>
            <a:r>
              <a:rPr lang="fr-FR" b="1" dirty="0"/>
              <a:t>81 % publient un profil LinkedIn avec un emploi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25% profil académique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56% profil hors académique, majoritairement en entreprise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E26E76F-B4EE-E1A1-8777-D25550404A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10767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8D86A49-5294-FDA2-AFBD-8459A899137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8F3AD15-5740-A5E5-1537-22798B8D6B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360" y="1123837"/>
            <a:ext cx="3445727" cy="4601183"/>
          </a:xfrm>
        </p:spPr>
        <p:txBody>
          <a:bodyPr/>
          <a:lstStyle/>
          <a:p>
            <a:r>
              <a:rPr lang="fr-FR" dirty="0"/>
              <a:t>Docteurs RAPSODEE</a:t>
            </a:r>
            <a:br>
              <a:rPr lang="fr-FR" dirty="0"/>
            </a:br>
            <a:r>
              <a:rPr lang="fr-FR" sz="2800" dirty="0"/>
              <a:t>2014-2022</a:t>
            </a:r>
            <a:br>
              <a:rPr lang="fr-FR" sz="2800" dirty="0"/>
            </a:br>
            <a:r>
              <a:rPr lang="fr-FR" sz="2800" dirty="0"/>
              <a:t>2023-2024</a:t>
            </a:r>
            <a:br>
              <a:rPr lang="fr-FR" sz="2800" dirty="0"/>
            </a:br>
            <a:endParaRPr lang="fr-FR" sz="2800" dirty="0"/>
          </a:p>
        </p:txBody>
      </p:sp>
      <p:graphicFrame>
        <p:nvGraphicFramePr>
          <p:cNvPr id="4" name="Espace réservé du contenu 3">
            <a:extLst>
              <a:ext uri="{FF2B5EF4-FFF2-40B4-BE49-F238E27FC236}">
                <a16:creationId xmlns:a16="http://schemas.microsoft.com/office/drawing/2014/main" id="{EE08D8D5-46A8-606F-0DB8-472EBADB333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43526886"/>
              </p:ext>
            </p:extLst>
          </p:nvPr>
        </p:nvGraphicFramePr>
        <p:xfrm>
          <a:off x="3993931" y="1204468"/>
          <a:ext cx="6716110" cy="2219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18076">
                  <a:extLst>
                    <a:ext uri="{9D8B030D-6E8A-4147-A177-3AD203B41FA5}">
                      <a16:colId xmlns:a16="http://schemas.microsoft.com/office/drawing/2014/main" val="141587827"/>
                    </a:ext>
                  </a:extLst>
                </a:gridCol>
                <a:gridCol w="1224014">
                  <a:extLst>
                    <a:ext uri="{9D8B030D-6E8A-4147-A177-3AD203B41FA5}">
                      <a16:colId xmlns:a16="http://schemas.microsoft.com/office/drawing/2014/main" val="2020877424"/>
                    </a:ext>
                  </a:extLst>
                </a:gridCol>
                <a:gridCol w="1224014">
                  <a:extLst>
                    <a:ext uri="{9D8B030D-6E8A-4147-A177-3AD203B41FA5}">
                      <a16:colId xmlns:a16="http://schemas.microsoft.com/office/drawing/2014/main" val="4172897216"/>
                    </a:ext>
                  </a:extLst>
                </a:gridCol>
                <a:gridCol w="1224014">
                  <a:extLst>
                    <a:ext uri="{9D8B030D-6E8A-4147-A177-3AD203B41FA5}">
                      <a16:colId xmlns:a16="http://schemas.microsoft.com/office/drawing/2014/main" val="3932183005"/>
                    </a:ext>
                  </a:extLst>
                </a:gridCol>
                <a:gridCol w="925992">
                  <a:extLst>
                    <a:ext uri="{9D8B030D-6E8A-4147-A177-3AD203B41FA5}">
                      <a16:colId xmlns:a16="http://schemas.microsoft.com/office/drawing/2014/main" val="962866393"/>
                    </a:ext>
                  </a:extLst>
                </a:gridCol>
              </a:tblGrid>
              <a:tr h="330550">
                <a:tc>
                  <a:txBody>
                    <a:bodyPr/>
                    <a:lstStyle/>
                    <a:p>
                      <a:r>
                        <a:rPr lang="fr-FR" dirty="0"/>
                        <a:t>Profils LinkedIn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2014-2022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2023-2024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84230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600" b="1" dirty="0"/>
                        <a:t>Académique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21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25,3%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22,2%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4427788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600" b="1" dirty="0"/>
                        <a:t>Hors académique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46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55,4%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61,1%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401140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600" dirty="0"/>
                        <a:t>Non actualisé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8,4%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16,7%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3590481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600" dirty="0"/>
                        <a:t>Non LinkedIn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10,8%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0,0%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3231104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83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18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03807490"/>
                  </a:ext>
                </a:extLst>
              </a:tr>
            </a:tbl>
          </a:graphicData>
        </a:graphic>
      </p:graphicFrame>
      <p:sp>
        <p:nvSpPr>
          <p:cNvPr id="6" name="ZoneTexte 5">
            <a:extLst>
              <a:ext uri="{FF2B5EF4-FFF2-40B4-BE49-F238E27FC236}">
                <a16:creationId xmlns:a16="http://schemas.microsoft.com/office/drawing/2014/main" id="{824548CE-D42F-AACD-7B89-663D549E396E}"/>
              </a:ext>
            </a:extLst>
          </p:cNvPr>
          <p:cNvSpPr txBox="1"/>
          <p:nvPr/>
        </p:nvSpPr>
        <p:spPr>
          <a:xfrm>
            <a:off x="4427034" y="4046482"/>
            <a:ext cx="6278423" cy="92333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dirty="0"/>
              <a:t>Docteurs qui publient un profil LinkedIn avec un emploi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2014-2022: 81%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2023-2024 : 83% Excellent!</a:t>
            </a:r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3EEAB7A-8E6F-EEF2-E46A-C24937093A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32645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89E785D-6279-1E66-E9D9-7656A6E03CE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489F464-AE2E-AC0B-46DD-AD0CC38A5B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360" y="1123837"/>
            <a:ext cx="3445727" cy="4601183"/>
          </a:xfrm>
        </p:spPr>
        <p:txBody>
          <a:bodyPr/>
          <a:lstStyle/>
          <a:p>
            <a:r>
              <a:rPr lang="fr-FR" dirty="0"/>
              <a:t>Docteurs RAPSODEE</a:t>
            </a:r>
            <a:br>
              <a:rPr lang="fr-FR" dirty="0"/>
            </a:br>
            <a:r>
              <a:rPr lang="fr-FR" sz="2800" dirty="0"/>
              <a:t>2014-2024</a:t>
            </a:r>
            <a:br>
              <a:rPr lang="fr-FR" sz="2800" dirty="0"/>
            </a:br>
            <a:r>
              <a:rPr lang="fr-FR" sz="2800" dirty="0"/>
              <a:t>En entreprise</a:t>
            </a:r>
            <a:br>
              <a:rPr lang="fr-FR" sz="2800" dirty="0"/>
            </a:br>
            <a:r>
              <a:rPr lang="fr-FR" sz="2000" b="1" dirty="0"/>
              <a:t>Répartition par taille</a:t>
            </a:r>
            <a:br>
              <a:rPr lang="fr-FR" sz="2800" dirty="0"/>
            </a:br>
            <a:br>
              <a:rPr lang="fr-FR" sz="2800" dirty="0"/>
            </a:br>
            <a:endParaRPr lang="fr-FR" sz="2800" dirty="0"/>
          </a:p>
        </p:txBody>
      </p:sp>
      <p:graphicFrame>
        <p:nvGraphicFramePr>
          <p:cNvPr id="4" name="Espace réservé du contenu 3">
            <a:extLst>
              <a:ext uri="{FF2B5EF4-FFF2-40B4-BE49-F238E27FC236}">
                <a16:creationId xmlns:a16="http://schemas.microsoft.com/office/drawing/2014/main" id="{A21EBC1B-1780-6531-D0B3-02E37B02E05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5444750"/>
              </p:ext>
            </p:extLst>
          </p:nvPr>
        </p:nvGraphicFramePr>
        <p:xfrm>
          <a:off x="5204298" y="1536432"/>
          <a:ext cx="4445540" cy="15589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256">
                  <a:extLst>
                    <a:ext uri="{9D8B030D-6E8A-4147-A177-3AD203B41FA5}">
                      <a16:colId xmlns:a16="http://schemas.microsoft.com/office/drawing/2014/main" val="141587827"/>
                    </a:ext>
                  </a:extLst>
                </a:gridCol>
                <a:gridCol w="1194142">
                  <a:extLst>
                    <a:ext uri="{9D8B030D-6E8A-4147-A177-3AD203B41FA5}">
                      <a16:colId xmlns:a16="http://schemas.microsoft.com/office/drawing/2014/main" val="2020877424"/>
                    </a:ext>
                  </a:extLst>
                </a:gridCol>
                <a:gridCol w="1194142">
                  <a:extLst>
                    <a:ext uri="{9D8B030D-6E8A-4147-A177-3AD203B41FA5}">
                      <a16:colId xmlns:a16="http://schemas.microsoft.com/office/drawing/2014/main" val="929808080"/>
                    </a:ext>
                  </a:extLst>
                </a:gridCol>
              </a:tblGrid>
              <a:tr h="385710">
                <a:tc>
                  <a:txBody>
                    <a:bodyPr/>
                    <a:lstStyle/>
                    <a:p>
                      <a:r>
                        <a:rPr lang="fr-FR" dirty="0"/>
                        <a:t>Profils LinkedIn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Docteurs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8423055"/>
                  </a:ext>
                </a:extLst>
              </a:tr>
              <a:tr h="391067">
                <a:tc>
                  <a:txBody>
                    <a:bodyPr/>
                    <a:lstStyle/>
                    <a:p>
                      <a:r>
                        <a:rPr lang="fr-FR" sz="1600" b="0" dirty="0"/>
                        <a:t>Grandes Entreprises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40,4%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442778827"/>
                  </a:ext>
                </a:extLst>
              </a:tr>
              <a:tr h="391067">
                <a:tc>
                  <a:txBody>
                    <a:bodyPr/>
                    <a:lstStyle/>
                    <a:p>
                      <a:r>
                        <a:rPr lang="fr-FR" sz="1600" b="0" dirty="0"/>
                        <a:t>ETI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26,3%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401140586"/>
                  </a:ext>
                </a:extLst>
              </a:tr>
              <a:tr h="391067">
                <a:tc>
                  <a:txBody>
                    <a:bodyPr/>
                    <a:lstStyle/>
                    <a:p>
                      <a:r>
                        <a:rPr lang="fr-FR" sz="1600" b="0" dirty="0"/>
                        <a:t>PME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33,3%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359048110"/>
                  </a:ext>
                </a:extLst>
              </a:tr>
            </a:tbl>
          </a:graphicData>
        </a:graphic>
      </p:graphicFrame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9BC2CB5-2E08-8BE7-11E1-AA2BF496B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98025BAF-82E6-8490-255E-5318E53DFEEB}"/>
              </a:ext>
            </a:extLst>
          </p:cNvPr>
          <p:cNvSpPr txBox="1"/>
          <p:nvPr/>
        </p:nvSpPr>
        <p:spPr>
          <a:xfrm>
            <a:off x="6096000" y="3577992"/>
            <a:ext cx="2325745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Importance des PME</a:t>
            </a:r>
          </a:p>
        </p:txBody>
      </p:sp>
    </p:spTree>
    <p:extLst>
      <p:ext uri="{BB962C8B-B14F-4D97-AF65-F5344CB8AC3E}">
        <p14:creationId xmlns:p14="http://schemas.microsoft.com/office/powerpoint/2010/main" val="9186855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15FD5EA-0C28-EE59-9FF2-085B179CBA1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A02A0D8-2F34-BB45-29A0-AE6145ABD6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361" y="1123837"/>
            <a:ext cx="3323064" cy="4601183"/>
          </a:xfrm>
        </p:spPr>
        <p:txBody>
          <a:bodyPr/>
          <a:lstStyle/>
          <a:p>
            <a:pPr algn="ctr"/>
            <a:r>
              <a:rPr lang="fr-FR" sz="3200" dirty="0"/>
              <a:t>Docteurs RAPSODEE</a:t>
            </a:r>
            <a:br>
              <a:rPr lang="fr-FR" dirty="0"/>
            </a:br>
            <a:r>
              <a:rPr lang="fr-FR" sz="2400" dirty="0"/>
              <a:t>2014-2024</a:t>
            </a:r>
            <a:br>
              <a:rPr lang="fr-FR" sz="2400" dirty="0"/>
            </a:br>
            <a:r>
              <a:rPr lang="fr-FR" sz="2400" dirty="0"/>
              <a:t>en Entreprise </a:t>
            </a:r>
            <a:br>
              <a:rPr lang="fr-FR" sz="2400" dirty="0"/>
            </a:br>
            <a:br>
              <a:rPr lang="fr-FR" sz="2400" dirty="0"/>
            </a:br>
            <a:r>
              <a:rPr lang="fr-FR" sz="2400" dirty="0"/>
              <a:t>Secteurs d’activité</a:t>
            </a:r>
            <a:br>
              <a:rPr lang="fr-FR" sz="2400" dirty="0"/>
            </a:br>
            <a:r>
              <a:rPr lang="fr-FR" sz="2000" dirty="0"/>
              <a:t>(Classification LinkedIn)</a:t>
            </a:r>
            <a:br>
              <a:rPr lang="fr-FR" sz="2000" dirty="0"/>
            </a:br>
            <a:r>
              <a:rPr lang="fr-FR" sz="2000" dirty="0"/>
              <a:t>Classés par nombre de Docteurs</a:t>
            </a:r>
            <a:br>
              <a:rPr lang="fr-FR" sz="2400" dirty="0"/>
            </a:br>
            <a:br>
              <a:rPr lang="fr-FR" sz="2000" dirty="0"/>
            </a:br>
            <a:br>
              <a:rPr lang="fr-FR" sz="2800" dirty="0"/>
            </a:br>
            <a:endParaRPr lang="fr-FR" sz="2800" dirty="0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06807F0-733A-AA7A-E694-AC7FB5CE5C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6</a:t>
            </a:fld>
            <a:endParaRPr lang="en-US" dirty="0"/>
          </a:p>
        </p:txBody>
      </p:sp>
      <p:graphicFrame>
        <p:nvGraphicFramePr>
          <p:cNvPr id="8" name="Espace réservé du contenu 7">
            <a:extLst>
              <a:ext uri="{FF2B5EF4-FFF2-40B4-BE49-F238E27FC236}">
                <a16:creationId xmlns:a16="http://schemas.microsoft.com/office/drawing/2014/main" id="{1AD92ED9-3799-66AF-5894-F1E1F5DE2E3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24038141"/>
              </p:ext>
            </p:extLst>
          </p:nvPr>
        </p:nvGraphicFramePr>
        <p:xfrm>
          <a:off x="3608961" y="834417"/>
          <a:ext cx="8083686" cy="43407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7331">
                  <a:extLst>
                    <a:ext uri="{9D8B030D-6E8A-4147-A177-3AD203B41FA5}">
                      <a16:colId xmlns:a16="http://schemas.microsoft.com/office/drawing/2014/main" val="1008186794"/>
                    </a:ext>
                  </a:extLst>
                </a:gridCol>
                <a:gridCol w="967667">
                  <a:extLst>
                    <a:ext uri="{9D8B030D-6E8A-4147-A177-3AD203B41FA5}">
                      <a16:colId xmlns:a16="http://schemas.microsoft.com/office/drawing/2014/main" val="3559550812"/>
                    </a:ext>
                  </a:extLst>
                </a:gridCol>
                <a:gridCol w="2674833">
                  <a:extLst>
                    <a:ext uri="{9D8B030D-6E8A-4147-A177-3AD203B41FA5}">
                      <a16:colId xmlns:a16="http://schemas.microsoft.com/office/drawing/2014/main" val="2033673055"/>
                    </a:ext>
                  </a:extLst>
                </a:gridCol>
                <a:gridCol w="933855">
                  <a:extLst>
                    <a:ext uri="{9D8B030D-6E8A-4147-A177-3AD203B41FA5}">
                      <a16:colId xmlns:a16="http://schemas.microsoft.com/office/drawing/2014/main" val="2970071882"/>
                    </a:ext>
                  </a:extLst>
                </a:gridCol>
              </a:tblGrid>
              <a:tr h="28938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Secteurs d’activité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Docteurs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Secteurs d’activité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Docteurs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1228373"/>
                  </a:ext>
                </a:extLst>
              </a:tr>
              <a:tr h="289380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1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Services de recherche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1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Activités liées au sport</a:t>
                      </a:r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/>
                        <a:t>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91523671"/>
                  </a:ext>
                </a:extLst>
              </a:tr>
              <a:tr h="289380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1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Fabrication de produits pharmaceutiques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Administration publique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orbel" panose="020B0503020204020204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47054393"/>
                  </a:ext>
                </a:extLst>
              </a:tr>
              <a:tr h="289380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1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Fabrication de produits chimiques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Industrie manufacturière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orbel" panose="020B0503020204020204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54858208"/>
                  </a:ext>
                </a:extLst>
              </a:tr>
              <a:tr h="289380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1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Services de conseil en environnement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Commerce de gros de matériaux de construction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orbel" panose="020B0503020204020204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24432248"/>
                  </a:ext>
                </a:extLst>
              </a:tr>
              <a:tr h="289380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1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Développement de logiciels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Cosmétiques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orbel" panose="020B0503020204020204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90176240"/>
                  </a:ext>
                </a:extLst>
              </a:tr>
              <a:tr h="289380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1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Exploitation minière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Fabrication d’équipements automobiles 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orbel" panose="020B0503020204020204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47342172"/>
                  </a:ext>
                </a:extLst>
              </a:tr>
              <a:tr h="289380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1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Construction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Fabrication de machines industrielles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orbel" panose="020B0503020204020204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27573262"/>
                  </a:ext>
                </a:extLst>
              </a:tr>
              <a:tr h="289380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1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Fabrication d’emballages et conteneurs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Fabrication de produits métalliques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orbel" panose="020B0503020204020204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38066278"/>
                  </a:ext>
                </a:extLst>
              </a:tr>
              <a:tr h="289380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1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Fabrication de semi-conducteurs pour énergies renouvelables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Fabrication de véhicules automobile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orbel" panose="020B0503020204020204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23911635"/>
                  </a:ext>
                </a:extLst>
              </a:tr>
              <a:tr h="289380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1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Production d’électricité</a:t>
                      </a:r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Fabrication pour l’aérospatiale et la défense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orbel" panose="020B0503020204020204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34385786"/>
                  </a:ext>
                </a:extLst>
              </a:tr>
              <a:tr h="289380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1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Production d’énergies renouvelables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Génie civil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orbel" panose="020B0503020204020204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18335122"/>
                  </a:ext>
                </a:extLst>
              </a:tr>
              <a:tr h="289380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1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Services et conseil aux entreprises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Recherche en biotechnologie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orbel" panose="020B0503020204020204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03171671"/>
                  </a:ext>
                </a:extLst>
              </a:tr>
              <a:tr h="289380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1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Services et conseil en informatique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1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Semi-conducteurs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orbel" panose="020B0503020204020204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03260180"/>
                  </a:ext>
                </a:extLst>
              </a:tr>
              <a:tr h="289380">
                <a:tc>
                  <a:txBody>
                    <a:bodyPr/>
                    <a:lstStyle/>
                    <a:p>
                      <a:pPr algn="l" fontAlgn="b"/>
                      <a:endParaRPr lang="fr-FR" sz="1000" b="1" i="0" u="none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fr-FR" sz="1000" b="1" i="0" u="none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1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Services d’ingénierie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orbel" panose="020B0503020204020204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634651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035185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C227C77-3ABE-8246-1D43-4D560F26FED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02EEF4F-2991-01BA-32A2-7ADD43739B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361" y="1123837"/>
            <a:ext cx="3323064" cy="4601183"/>
          </a:xfrm>
        </p:spPr>
        <p:txBody>
          <a:bodyPr/>
          <a:lstStyle/>
          <a:p>
            <a:pPr algn="ctr"/>
            <a:r>
              <a:rPr lang="fr-FR" sz="3200" dirty="0"/>
              <a:t>Docteurs RAPSODEE</a:t>
            </a:r>
            <a:br>
              <a:rPr lang="fr-FR" sz="3200" dirty="0"/>
            </a:br>
            <a:r>
              <a:rPr lang="fr-FR" sz="2800" dirty="0"/>
              <a:t>2014-2024</a:t>
            </a:r>
            <a:br>
              <a:rPr lang="fr-FR" sz="2400" dirty="0"/>
            </a:br>
            <a:r>
              <a:rPr lang="fr-FR" sz="2400" dirty="0"/>
              <a:t>en Entreprise </a:t>
            </a:r>
            <a:br>
              <a:rPr lang="fr-FR" sz="2400" dirty="0"/>
            </a:br>
            <a:br>
              <a:rPr lang="fr-FR" sz="2400" dirty="0"/>
            </a:br>
            <a:r>
              <a:rPr lang="fr-FR" sz="2400" dirty="0"/>
              <a:t>Siège social France</a:t>
            </a:r>
            <a:br>
              <a:rPr lang="fr-FR" sz="2400" dirty="0"/>
            </a:br>
            <a:r>
              <a:rPr lang="fr-FR" sz="2400" dirty="0"/>
              <a:t>* Occitanie</a:t>
            </a:r>
            <a:br>
              <a:rPr lang="fr-FR" sz="2400" dirty="0"/>
            </a:br>
            <a:br>
              <a:rPr lang="fr-FR" sz="2400" dirty="0"/>
            </a:br>
            <a:r>
              <a:rPr lang="fr-FR" sz="1600" dirty="0"/>
              <a:t>Une entreprise figure </a:t>
            </a:r>
            <a:br>
              <a:rPr lang="fr-FR" sz="1600" dirty="0"/>
            </a:br>
            <a:r>
              <a:rPr lang="fr-FR" sz="1600" dirty="0"/>
              <a:t>autant de fois que de Docteurs employés</a:t>
            </a:r>
            <a:br>
              <a:rPr lang="fr-FR" sz="2400" dirty="0"/>
            </a:br>
            <a:br>
              <a:rPr lang="fr-FR" sz="2000" dirty="0"/>
            </a:br>
            <a:br>
              <a:rPr lang="fr-FR" sz="2800" dirty="0"/>
            </a:br>
            <a:endParaRPr lang="fr-FR" sz="2800" dirty="0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0F0D883C-FDC9-44E5-966B-E87FD5635A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7</a:t>
            </a:fld>
            <a:endParaRPr lang="en-US" dirty="0"/>
          </a:p>
        </p:txBody>
      </p:sp>
      <p:graphicFrame>
        <p:nvGraphicFramePr>
          <p:cNvPr id="8" name="Espace réservé du contenu 7">
            <a:extLst>
              <a:ext uri="{FF2B5EF4-FFF2-40B4-BE49-F238E27FC236}">
                <a16:creationId xmlns:a16="http://schemas.microsoft.com/office/drawing/2014/main" id="{F8E24326-CFB5-3BB8-DAAB-A4717DCFA6C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49855323"/>
              </p:ext>
            </p:extLst>
          </p:nvPr>
        </p:nvGraphicFramePr>
        <p:xfrm>
          <a:off x="3608961" y="834417"/>
          <a:ext cx="7276290" cy="54982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33865">
                  <a:extLst>
                    <a:ext uri="{9D8B030D-6E8A-4147-A177-3AD203B41FA5}">
                      <a16:colId xmlns:a16="http://schemas.microsoft.com/office/drawing/2014/main" val="1008186794"/>
                    </a:ext>
                  </a:extLst>
                </a:gridCol>
                <a:gridCol w="3842425">
                  <a:extLst>
                    <a:ext uri="{9D8B030D-6E8A-4147-A177-3AD203B41FA5}">
                      <a16:colId xmlns:a16="http://schemas.microsoft.com/office/drawing/2014/main" val="2033673055"/>
                    </a:ext>
                  </a:extLst>
                </a:gridCol>
              </a:tblGrid>
              <a:tr h="28938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Entreprises + liens page LinkedIn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/>
                        <a:t>Entreprises + liens page LinkedIn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1228373"/>
                  </a:ext>
                </a:extLst>
              </a:tr>
              <a:tr h="289380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sng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Alpha Carbone</a:t>
                      </a:r>
                      <a:endParaRPr lang="fr-FR" sz="1400" b="1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sng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4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Dalkia Electrotechnics</a:t>
                      </a:r>
                      <a:endParaRPr lang="fr-FR" sz="1400" b="1" i="0" u="sng" strike="noStrike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691523671"/>
                  </a:ext>
                </a:extLst>
              </a:tr>
              <a:tr h="289380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sng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5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NOVA-BAT</a:t>
                      </a:r>
                      <a:endParaRPr lang="fr-FR" sz="1400" b="1" i="0" u="sng" strike="noStrike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sng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6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Veolia</a:t>
                      </a:r>
                      <a:endParaRPr lang="fr-FR" sz="1400" b="1" i="0" u="sng" strike="noStrike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147054393"/>
                  </a:ext>
                </a:extLst>
              </a:tr>
              <a:tr h="289380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sng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7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Toolkit</a:t>
                      </a:r>
                      <a:endParaRPr lang="fr-FR" sz="1400" b="1" i="0" u="sng" strike="noStrike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sng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8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PROVADEMSE</a:t>
                      </a:r>
                      <a:endParaRPr lang="fr-FR" sz="1400" b="1" i="0" u="sng" strike="noStrike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954858208"/>
                  </a:ext>
                </a:extLst>
              </a:tr>
              <a:tr h="289380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sng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9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Ab Initio Software</a:t>
                      </a:r>
                      <a:endParaRPr lang="fr-FR" sz="1400" b="1" i="0" u="sng" strike="noStrike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1" i="0" u="sng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10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Imbrikation - Réussissez !</a:t>
                      </a:r>
                      <a:endParaRPr lang="fr-FR" sz="1400" b="1" i="0" u="sng" strike="noStrike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724432248"/>
                  </a:ext>
                </a:extLst>
              </a:tr>
              <a:tr h="289380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sng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11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ACC - Automotive Cells Company</a:t>
                      </a:r>
                      <a:endParaRPr lang="fr-FR" sz="1400" b="1" i="0" u="sng" strike="noStrike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sng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1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Rheonova</a:t>
                      </a:r>
                      <a:endParaRPr lang="fr-FR" sz="1400" b="1" i="0" u="sng" strike="noStrike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290176240"/>
                  </a:ext>
                </a:extLst>
              </a:tr>
              <a:tr h="289380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sng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1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Butachimie</a:t>
                      </a:r>
                      <a:endParaRPr lang="fr-FR" sz="1400" b="1" i="0" u="sng" strike="noStrike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sng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14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NaTran R&amp;I (ex RICE)</a:t>
                      </a:r>
                      <a:endParaRPr lang="fr-FR" sz="1400" b="1" i="0" u="sng" strike="noStrike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47342172"/>
                  </a:ext>
                </a:extLst>
              </a:tr>
              <a:tr h="289380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sng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15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Roquette</a:t>
                      </a:r>
                      <a:endParaRPr lang="fr-FR" sz="1400" b="1" i="0" u="sng" strike="noStrike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sng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16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CEA  ISEC</a:t>
                      </a:r>
                      <a:endParaRPr lang="fr-FR" sz="1400" b="1" i="0" u="sng" strike="noStrike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327573262"/>
                  </a:ext>
                </a:extLst>
              </a:tr>
              <a:tr h="289380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sng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17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Constellium </a:t>
                      </a:r>
                      <a:endParaRPr lang="fr-FR" sz="1400" b="1" i="0" u="sng" strike="noStrike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sng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16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CEA  ISEC</a:t>
                      </a:r>
                      <a:endParaRPr lang="fr-FR" sz="1400" b="1" i="0" u="sng" strike="noStrike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138066278"/>
                  </a:ext>
                </a:extLst>
              </a:tr>
              <a:tr h="289380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sng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18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CEVA SANTE ANIMALE </a:t>
                      </a:r>
                      <a:endParaRPr lang="fr-FR" sz="1400" b="1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sng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19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IFP Energies nouvelles</a:t>
                      </a:r>
                      <a:endParaRPr lang="fr-FR" sz="1400" b="1" i="0" u="sng" strike="noStrike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323911635"/>
                  </a:ext>
                </a:extLst>
              </a:tr>
              <a:tr h="289380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sng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18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CEVA SANTE ANIMALE </a:t>
                      </a:r>
                      <a:endParaRPr lang="fr-FR" sz="1400" b="1" i="0" u="sng" strike="noStrike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sng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20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CEA</a:t>
                      </a:r>
                      <a:endParaRPr lang="fr-FR" sz="1400" b="1" i="0" u="sng" strike="noStrike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034385786"/>
                  </a:ext>
                </a:extLst>
              </a:tr>
              <a:tr h="289380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sng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21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Sanofi</a:t>
                      </a:r>
                      <a:endParaRPr lang="fr-FR" sz="1400" b="1" i="0" u="sng" strike="noStrike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Indépendant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318335122"/>
                  </a:ext>
                </a:extLst>
              </a:tr>
              <a:tr h="289380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sng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21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Sanofi</a:t>
                      </a:r>
                      <a:endParaRPr lang="fr-FR" sz="1400" b="1" i="0" u="sng" strike="noStrike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sng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2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2tonnes</a:t>
                      </a:r>
                      <a:endParaRPr lang="fr-FR" sz="1400" b="1" i="0" u="sng" strike="noStrike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403171671"/>
                  </a:ext>
                </a:extLst>
              </a:tr>
              <a:tr h="289380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sng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2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Lab Crigen</a:t>
                      </a:r>
                      <a:endParaRPr lang="fr-FR" sz="1400" b="1" i="0" u="sng" strike="noStrike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sng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24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Inetum</a:t>
                      </a:r>
                      <a:endParaRPr lang="fr-FR" sz="1400" b="1" i="0" u="sng" strike="noStrike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03260180"/>
                  </a:ext>
                </a:extLst>
              </a:tr>
              <a:tr h="289380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sng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25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CNES</a:t>
                      </a:r>
                      <a:endParaRPr lang="fr-FR" sz="1400" b="1" i="0" u="sng" strike="noStrike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sng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26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Equestra</a:t>
                      </a:r>
                      <a:r>
                        <a:rPr lang="fr-FR" sz="1400" b="1" i="0" u="sng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 *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063465110"/>
                  </a:ext>
                </a:extLst>
              </a:tr>
              <a:tr h="289380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sng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27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EDF</a:t>
                      </a:r>
                      <a:endParaRPr lang="fr-FR" sz="1400" b="1" i="0" u="sng" strike="noStrike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sng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28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Fives ProSim</a:t>
                      </a:r>
                      <a:r>
                        <a:rPr lang="fr-FR" sz="1400" b="1" i="0" u="sng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 *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29723434"/>
                  </a:ext>
                </a:extLst>
              </a:tr>
              <a:tr h="289380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sng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27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EDF</a:t>
                      </a:r>
                      <a:endParaRPr lang="fr-FR" sz="1400" b="1" i="0" u="sng" strike="noStrike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sng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29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Teknimed</a:t>
                      </a:r>
                      <a:r>
                        <a:rPr lang="fr-FR" sz="1400" b="1" i="0" u="sng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 *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91167638"/>
                  </a:ext>
                </a:extLst>
              </a:tr>
              <a:tr h="289380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sng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30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ENGIE</a:t>
                      </a:r>
                      <a:endParaRPr lang="fr-FR" sz="1400" b="1" i="0" u="sng" strike="noStrike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sng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31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TECH VALLEY</a:t>
                      </a:r>
                      <a:r>
                        <a:rPr lang="fr-FR" sz="1400" b="1" i="0" u="sng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 *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128994950"/>
                  </a:ext>
                </a:extLst>
              </a:tr>
              <a:tr h="289380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sng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3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INEVO</a:t>
                      </a:r>
                      <a:endParaRPr lang="fr-FR" sz="1400" b="1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fr-FR" sz="1400" b="1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891999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262999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07EBA86-F0A4-5471-FEA5-D8C9F68365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820" y="1123837"/>
            <a:ext cx="3307405" cy="4601183"/>
          </a:xfrm>
        </p:spPr>
        <p:txBody>
          <a:bodyPr>
            <a:normAutofit/>
          </a:bodyPr>
          <a:lstStyle/>
          <a:p>
            <a:pPr algn="ctr"/>
            <a:r>
              <a:rPr lang="fr-FR" sz="3200" dirty="0"/>
              <a:t>Docteurs RAPSODEE</a:t>
            </a:r>
            <a:br>
              <a:rPr lang="fr-FR" sz="2400" dirty="0"/>
            </a:br>
            <a:r>
              <a:rPr lang="fr-FR" sz="2400" dirty="0"/>
              <a:t>2014-2024</a:t>
            </a:r>
            <a:br>
              <a:rPr lang="fr-FR" sz="2400" dirty="0"/>
            </a:br>
            <a:r>
              <a:rPr lang="fr-FR" sz="2400" dirty="0"/>
              <a:t>en Entreprise </a:t>
            </a:r>
            <a:br>
              <a:rPr lang="fr-FR" sz="2400" dirty="0"/>
            </a:br>
            <a:br>
              <a:rPr lang="fr-FR" sz="2400" dirty="0"/>
            </a:br>
            <a:r>
              <a:rPr lang="fr-FR" sz="2400" dirty="0"/>
              <a:t>Siège social </a:t>
            </a:r>
            <a:br>
              <a:rPr lang="fr-FR" sz="2400" dirty="0"/>
            </a:br>
            <a:r>
              <a:rPr lang="fr-FR" sz="2400" dirty="0"/>
              <a:t>hors de France</a:t>
            </a:r>
            <a:br>
              <a:rPr lang="fr-FR" sz="2400" dirty="0"/>
            </a:br>
            <a:br>
              <a:rPr lang="fr-FR" sz="2400" dirty="0"/>
            </a:br>
            <a:br>
              <a:rPr lang="fr-FR" sz="2400" dirty="0"/>
            </a:br>
            <a:r>
              <a:rPr lang="fr-FR" sz="1600" dirty="0"/>
              <a:t>Une entreprise figure </a:t>
            </a:r>
            <a:br>
              <a:rPr lang="fr-FR" sz="1600" dirty="0"/>
            </a:br>
            <a:r>
              <a:rPr lang="fr-FR" sz="1600" dirty="0"/>
              <a:t>autant de fois que de Docteurs employés</a:t>
            </a:r>
          </a:p>
        </p:txBody>
      </p:sp>
      <p:graphicFrame>
        <p:nvGraphicFramePr>
          <p:cNvPr id="5" name="Espace réservé du contenu 4">
            <a:extLst>
              <a:ext uri="{FF2B5EF4-FFF2-40B4-BE49-F238E27FC236}">
                <a16:creationId xmlns:a16="http://schemas.microsoft.com/office/drawing/2014/main" id="{6EF3BA88-6CFA-9A22-4C00-273A9487C84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16625813"/>
              </p:ext>
            </p:extLst>
          </p:nvPr>
        </p:nvGraphicFramePr>
        <p:xfrm>
          <a:off x="3868738" y="863600"/>
          <a:ext cx="7315200" cy="445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1594">
                  <a:extLst>
                    <a:ext uri="{9D8B030D-6E8A-4147-A177-3AD203B41FA5}">
                      <a16:colId xmlns:a16="http://schemas.microsoft.com/office/drawing/2014/main" val="3784202296"/>
                    </a:ext>
                  </a:extLst>
                </a:gridCol>
                <a:gridCol w="1466006">
                  <a:extLst>
                    <a:ext uri="{9D8B030D-6E8A-4147-A177-3AD203B41FA5}">
                      <a16:colId xmlns:a16="http://schemas.microsoft.com/office/drawing/2014/main" val="30378604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1526913568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413084404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r-FR" sz="1600" dirty="0"/>
                        <a:t>Entreprise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/>
                        <a:t>Siège social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/>
                        <a:t>Entreprise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/>
                        <a:t>Siège social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91626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sng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European Patent Office</a:t>
                      </a:r>
                      <a:endParaRPr lang="fr-FR" sz="1400" b="1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Allemagne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sng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ISCAR Headquarters</a:t>
                      </a:r>
                      <a:endParaRPr lang="fr-FR" sz="1400" b="1" i="0" u="sng" strike="noStrike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Israel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7408561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sng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4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X-FAB</a:t>
                      </a:r>
                      <a:endParaRPr lang="fr-FR" sz="1400" b="1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Allemagne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sng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5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ArcelorMittal </a:t>
                      </a:r>
                      <a:endParaRPr lang="fr-FR" sz="1400" b="1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Luxembourg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9392460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1" i="0" u="sng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6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Prayon</a:t>
                      </a:r>
                      <a:endParaRPr lang="fr-FR" sz="1400" b="1" i="0" u="sng" strike="noStrike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Belgique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sng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5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ArcelorMittal</a:t>
                      </a:r>
                      <a:endParaRPr lang="fr-FR" sz="1400" b="1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Luxembourg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6570272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sng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7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Syensqo</a:t>
                      </a:r>
                      <a:endParaRPr lang="fr-FR" sz="1400" b="1" i="0" u="sng" strike="noStrike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Belgique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sng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8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Cemex </a:t>
                      </a:r>
                      <a:endParaRPr lang="fr-FR" sz="1400" b="1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Pays-Bas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279919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sng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9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CEBEDEAU </a:t>
                      </a:r>
                      <a:endParaRPr lang="fr-FR" sz="1400" b="1" i="0" u="sng" strike="noStrike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Belgique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sng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10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Rio Tinto </a:t>
                      </a:r>
                      <a:endParaRPr lang="fr-FR" sz="1400" b="1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Royaume-Uni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763606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sng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11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Fiocruz </a:t>
                      </a:r>
                      <a:endParaRPr lang="fr-FR" sz="1400" b="1" i="0" u="sng" strike="noStrike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Brésil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sng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1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Mott MacDonald </a:t>
                      </a:r>
                      <a:endParaRPr lang="fr-FR" sz="1400" b="1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Royaume-Uni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889646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sng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1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Farmanguinhos / Fiocruz</a:t>
                      </a:r>
                      <a:endParaRPr lang="fr-FR" sz="1400" b="1" i="0" u="sng" strike="noStrike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Brésil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sng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14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Balanta Cosmetics</a:t>
                      </a:r>
                      <a:endParaRPr lang="fr-FR" sz="1400" b="1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Sénégal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4271737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sng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15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Secant Fuel</a:t>
                      </a:r>
                      <a:endParaRPr lang="fr-FR" sz="1400" b="1" i="0" u="sng" strike="noStrike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Canada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sng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16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Volvo Group </a:t>
                      </a:r>
                      <a:endParaRPr lang="fr-FR" sz="1400" b="1" i="0" u="sng" strike="noStrike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Suède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3091987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sng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17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ENGIE España</a:t>
                      </a:r>
                      <a:endParaRPr lang="fr-FR" sz="1400" b="1" i="0" u="sng" strike="noStrike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Espagne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sng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18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Energy Management</a:t>
                      </a:r>
                      <a:endParaRPr lang="fr-FR" sz="1400" b="1" i="0" u="sng" strike="noStrike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Suisse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8148068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sng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19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Eurecat - Centro Tecnológico</a:t>
                      </a:r>
                      <a:endParaRPr lang="fr-FR" sz="1400" b="1" i="0" u="sng" strike="noStrike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Espagne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sng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20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Tetra Pak </a:t>
                      </a:r>
                      <a:endParaRPr lang="fr-FR" sz="1400" b="1" i="0" u="sng" strike="noStrike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Suisse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163818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sng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21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VTT </a:t>
                      </a:r>
                      <a:endParaRPr lang="fr-FR" sz="1400" b="1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Finlande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sng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20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Tetra Pak </a:t>
                      </a:r>
                      <a:endParaRPr lang="fr-FR" sz="1400" b="1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Suisse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354993440"/>
                  </a:ext>
                </a:extLst>
              </a:tr>
            </a:tbl>
          </a:graphicData>
        </a:graphic>
      </p:graphicFrame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61F96D9F-8A55-7207-314B-F8DD993367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00932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41B8FC6-294E-2D3D-B206-0F0223BD4A7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D09FA7B-7881-E9ED-D984-1D812ED86F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820" y="1123837"/>
            <a:ext cx="3307405" cy="4601183"/>
          </a:xfrm>
        </p:spPr>
        <p:txBody>
          <a:bodyPr>
            <a:normAutofit/>
          </a:bodyPr>
          <a:lstStyle/>
          <a:p>
            <a:pPr algn="ctr"/>
            <a:r>
              <a:rPr lang="fr-FR" sz="3200" dirty="0"/>
              <a:t>Docteurs RAPSODEE</a:t>
            </a:r>
            <a:br>
              <a:rPr lang="fr-FR" sz="2400" dirty="0"/>
            </a:br>
            <a:r>
              <a:rPr lang="fr-FR" sz="2400" dirty="0"/>
              <a:t>2014-2024</a:t>
            </a:r>
            <a:br>
              <a:rPr lang="fr-FR" sz="2400" dirty="0"/>
            </a:br>
            <a:br>
              <a:rPr lang="fr-FR" sz="2400" dirty="0"/>
            </a:br>
            <a:r>
              <a:rPr lang="fr-FR" sz="2400" dirty="0"/>
              <a:t>Profils Académique</a:t>
            </a:r>
            <a:br>
              <a:rPr lang="fr-FR" sz="2400" dirty="0"/>
            </a:br>
            <a:r>
              <a:rPr lang="fr-FR" sz="2000" dirty="0"/>
              <a:t>Universités, Ecoles,…</a:t>
            </a:r>
            <a:br>
              <a:rPr lang="fr-FR" sz="2400" dirty="0"/>
            </a:br>
            <a:br>
              <a:rPr lang="fr-FR" sz="2400" dirty="0"/>
            </a:br>
            <a:endParaRPr lang="fr-FR" sz="1600" dirty="0"/>
          </a:p>
        </p:txBody>
      </p:sp>
      <p:graphicFrame>
        <p:nvGraphicFramePr>
          <p:cNvPr id="5" name="Espace réservé du contenu 4">
            <a:extLst>
              <a:ext uri="{FF2B5EF4-FFF2-40B4-BE49-F238E27FC236}">
                <a16:creationId xmlns:a16="http://schemas.microsoft.com/office/drawing/2014/main" id="{D6ABF0E0-65A3-3F9C-E327-378B931FC74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84209270"/>
              </p:ext>
            </p:extLst>
          </p:nvPr>
        </p:nvGraphicFramePr>
        <p:xfrm>
          <a:off x="5464074" y="1729362"/>
          <a:ext cx="365760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1594">
                  <a:extLst>
                    <a:ext uri="{9D8B030D-6E8A-4147-A177-3AD203B41FA5}">
                      <a16:colId xmlns:a16="http://schemas.microsoft.com/office/drawing/2014/main" val="3784202296"/>
                    </a:ext>
                  </a:extLst>
                </a:gridCol>
                <a:gridCol w="1466006">
                  <a:extLst>
                    <a:ext uri="{9D8B030D-6E8A-4147-A177-3AD203B41FA5}">
                      <a16:colId xmlns:a16="http://schemas.microsoft.com/office/drawing/2014/main" val="30378604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600" dirty="0"/>
                        <a:t>Pays Employeur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/>
                        <a:t>Docteurs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91626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Arabie Saoudite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7408561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Brésil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9392460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Canada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6570272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Espagne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279919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France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18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763606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Royaume-Uni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88964632"/>
                  </a:ext>
                </a:extLst>
              </a:tr>
            </a:tbl>
          </a:graphicData>
        </a:graphic>
      </p:graphicFrame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D9BBF0A8-FC78-FE75-958E-63F194A1F1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9395735"/>
      </p:ext>
    </p:extLst>
  </p:cSld>
  <p:clrMapOvr>
    <a:masterClrMapping/>
  </p:clrMapOvr>
</p:sld>
</file>

<file path=ppt/theme/theme1.xml><?xml version="1.0" encoding="utf-8"?>
<a:theme xmlns:a="http://schemas.openxmlformats.org/drawingml/2006/main" name="Cadr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Cadre</Template>
  <TotalTime>722</TotalTime>
  <Words>710</Words>
  <Application>Microsoft Macintosh PowerPoint</Application>
  <PresentationFormat>Grand écran</PresentationFormat>
  <Paragraphs>290</Paragraphs>
  <Slides>10</Slides>
  <Notes>3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7" baseType="lpstr">
      <vt:lpstr>-webkit-standard</vt:lpstr>
      <vt:lpstr>Aptos</vt:lpstr>
      <vt:lpstr>Aptos Narrow</vt:lpstr>
      <vt:lpstr>Arial</vt:lpstr>
      <vt:lpstr>Corbel</vt:lpstr>
      <vt:lpstr>Wingdings 2</vt:lpstr>
      <vt:lpstr>Cadre</vt:lpstr>
      <vt:lpstr>Emplois Docteurs RAPSODEE 2014-2024</vt:lpstr>
      <vt:lpstr>Docteurs RAPSODEE 2014-2024 Annuaire Liens vers Theses.Fr </vt:lpstr>
      <vt:lpstr>Docteurs RAPSODEE 2014-2024  Profils LinkedIn  </vt:lpstr>
      <vt:lpstr>Docteurs RAPSODEE 2014-2022 2023-2024 </vt:lpstr>
      <vt:lpstr>Docteurs RAPSODEE 2014-2024 En entreprise Répartition par taille  </vt:lpstr>
      <vt:lpstr>Docteurs RAPSODEE 2014-2024 en Entreprise   Secteurs d’activité (Classification LinkedIn) Classés par nombre de Docteurs   </vt:lpstr>
      <vt:lpstr>Docteurs RAPSODEE 2014-2024 en Entreprise   Siège social France * Occitanie  Une entreprise figure  autant de fois que de Docteurs employés   </vt:lpstr>
      <vt:lpstr>Docteurs RAPSODEE 2014-2024 en Entreprise   Siège social  hors de France   Une entreprise figure  autant de fois que de Docteurs employés</vt:lpstr>
      <vt:lpstr>Docteurs RAPSODEE 2014-2024  Profils Académique Universités, Ecoles,…  </vt:lpstr>
      <vt:lpstr>Conclusions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Alain Bamberger</dc:creator>
  <cp:lastModifiedBy>Alain Bamberger</cp:lastModifiedBy>
  <cp:revision>10</cp:revision>
  <dcterms:created xsi:type="dcterms:W3CDTF">2025-02-05T11:13:55Z</dcterms:created>
  <dcterms:modified xsi:type="dcterms:W3CDTF">2025-05-20T04:31:16Z</dcterms:modified>
</cp:coreProperties>
</file>