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64" r:id="rId4"/>
    <p:sldId id="257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70"/>
    <p:restoredTop sz="94667"/>
  </p:normalViewPr>
  <p:slideViewPr>
    <p:cSldViewPr snapToGrid="0">
      <p:cViewPr>
        <p:scale>
          <a:sx n="196" d="100"/>
          <a:sy n="196" d="100"/>
        </p:scale>
        <p:origin x="144" y="-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6/19/25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1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6/19/25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6/19/25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01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6/19/25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1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6/19/25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6/19/25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7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6/19/25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0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6/19/25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49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6/19/25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1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6/19/25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1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6/19/25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6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6/19/25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6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doctoratspi-entreprises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linkedin.com/school/universite-toulouse/people/?keywords=%22PhD%22%20OR%20%22Ph.D%22%20OR%20%22Docteur%22%20OR%20%22Doctorat%22%20OR%20%22Doctorant%2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linkedin.com/company/airbusgroup/people/?keywords=%22PhD%22%20OR%20%22Ph.D%22%20OR%20%22Docteur%22%20OR%20%22Doctorat%22%20OR%20%22Doctorant%2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linkedin.com/company/capgemini-engineering/people/?keywords=%22PhD%22%20OR%20%22Ph.D%22%20OR%20%22Docteur%22%20OR%20%22Doctorat%22%20OR%20%22Doctorant%2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linkedin.com/company/safran/people/?keywords=%22PhD%22%20OR%20%22Ph.D%22%20OR%20%22Docteur%22%20OR%20%22Doctorat%22%20OR%20%22Doctorant%2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evotec/people/?keywords=%22PhD%22%20OR%20%22Ph.D%22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448DB1-4196-18A6-15DA-C72635C1B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 descr="Arrière-plan vectoriel de couleurs vives qui éclaboussent">
            <a:extLst>
              <a:ext uri="{FF2B5EF4-FFF2-40B4-BE49-F238E27FC236}">
                <a16:creationId xmlns:a16="http://schemas.microsoft.com/office/drawing/2014/main" id="{D5F6C2E2-5716-CCDE-49E4-413A07092D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279"/>
          <a:stretch>
            <a:fillRect/>
          </a:stretch>
        </p:blipFill>
        <p:spPr>
          <a:xfrm>
            <a:off x="20" y="-1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D064F0-6D2A-219C-C000-14ABD99EC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06" y="0"/>
            <a:ext cx="4903694" cy="6858001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E604085-353F-D3B3-921E-8C859964D4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1" y="822960"/>
            <a:ext cx="4286054" cy="3474720"/>
          </a:xfrm>
        </p:spPr>
        <p:txBody>
          <a:bodyPr anchor="b">
            <a:normAutofit/>
          </a:bodyPr>
          <a:lstStyle/>
          <a:p>
            <a:pPr algn="l"/>
            <a:r>
              <a:rPr lang="fr-FR" sz="5200" dirty="0"/>
              <a:t>Profils PhD</a:t>
            </a:r>
            <a:br>
              <a:rPr lang="fr-FR" sz="5200" dirty="0"/>
            </a:br>
            <a:r>
              <a:rPr lang="fr-FR" sz="5200" dirty="0"/>
              <a:t>sur LinkedIn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AA98125-F64D-9FA5-D8A5-C17AA7521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1" y="4419600"/>
            <a:ext cx="3931920" cy="1386840"/>
          </a:xfrm>
        </p:spPr>
        <p:txBody>
          <a:bodyPr anchor="t">
            <a:normAutofit fontScale="92500" lnSpcReduction="10000"/>
          </a:bodyPr>
          <a:lstStyle/>
          <a:p>
            <a:pPr algn="l"/>
            <a:endParaRPr lang="fr-FR" sz="2200" dirty="0"/>
          </a:p>
          <a:p>
            <a:pPr algn="l"/>
            <a:r>
              <a:rPr lang="fr-FR" sz="2200" dirty="0"/>
              <a:t>Alain Bamberger</a:t>
            </a:r>
          </a:p>
          <a:p>
            <a:pPr algn="l"/>
            <a:r>
              <a:rPr lang="fr-FR" sz="2200" dirty="0"/>
              <a:t>REDOC SPI</a:t>
            </a:r>
          </a:p>
        </p:txBody>
      </p:sp>
    </p:spTree>
    <p:extLst>
      <p:ext uri="{BB962C8B-B14F-4D97-AF65-F5344CB8AC3E}">
        <p14:creationId xmlns:p14="http://schemas.microsoft.com/office/powerpoint/2010/main" val="440431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203D2F-7BDE-51FC-CD67-1E45C87E3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29" y="243840"/>
            <a:ext cx="10653578" cy="60570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dirty="0">
                <a:solidFill>
                  <a:srgbClr val="002060"/>
                </a:solidFill>
              </a:rPr>
              <a:t>Pour approfondir</a:t>
            </a:r>
            <a:br>
              <a:rPr lang="fr-FR" sz="2800" dirty="0">
                <a:solidFill>
                  <a:srgbClr val="002060"/>
                </a:solidFill>
              </a:rPr>
            </a:br>
            <a:r>
              <a:rPr lang="fr-FR" sz="1300" b="0" dirty="0">
                <a:solidFill>
                  <a:srgbClr val="002060"/>
                </a:solidFill>
              </a:rPr>
              <a:t>https://</a:t>
            </a:r>
            <a:r>
              <a:rPr lang="fr-FR" sz="1300" b="0" dirty="0" err="1">
                <a:solidFill>
                  <a:srgbClr val="002060"/>
                </a:solidFill>
              </a:rPr>
              <a:t>www.doctoratspi-entreprises.com</a:t>
            </a:r>
            <a:endParaRPr lang="fr-FR" sz="1300" b="0" dirty="0">
              <a:solidFill>
                <a:srgbClr val="002060"/>
              </a:solidFill>
            </a:endParaRPr>
          </a:p>
        </p:txBody>
      </p:sp>
      <p:pic>
        <p:nvPicPr>
          <p:cNvPr id="5" name="Espace réservé du contenu 4" descr="Une image contenant texte, capture d’écran, Police, conception&#10;&#10;Le contenu généré par l’IA peut être incorrect.">
            <a:hlinkClick r:id="rId2"/>
            <a:extLst>
              <a:ext uri="{FF2B5EF4-FFF2-40B4-BE49-F238E27FC236}">
                <a16:creationId xmlns:a16="http://schemas.microsoft.com/office/drawing/2014/main" id="{3A953AA3-3D05-E08F-1D6A-8C24E5788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5685" y="1110379"/>
            <a:ext cx="7131655" cy="4592637"/>
          </a:xfr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199848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54535B-1029-8B6C-B1F1-D7A7F0737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07" y="332740"/>
            <a:ext cx="4163393" cy="1026160"/>
          </a:xfrm>
        </p:spPr>
        <p:txBody>
          <a:bodyPr>
            <a:norm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</a:rPr>
              <a:t>Page LinkedIn</a:t>
            </a:r>
            <a:br>
              <a:rPr lang="fr-FR" sz="2400" dirty="0">
                <a:solidFill>
                  <a:srgbClr val="002060"/>
                </a:solidFill>
              </a:rPr>
            </a:br>
            <a:r>
              <a:rPr lang="fr-FR" sz="2400" dirty="0">
                <a:solidFill>
                  <a:srgbClr val="002060"/>
                </a:solidFill>
              </a:rPr>
              <a:t>Université de Toulouse</a:t>
            </a:r>
            <a:br>
              <a:rPr lang="fr-FR" sz="2400" dirty="0">
                <a:solidFill>
                  <a:srgbClr val="002060"/>
                </a:solidFill>
              </a:rPr>
            </a:br>
            <a:r>
              <a:rPr lang="fr-FR" sz="2000" dirty="0">
                <a:solidFill>
                  <a:srgbClr val="002060"/>
                </a:solidFill>
              </a:rPr>
              <a:t>Liens profils Alumni PhD</a:t>
            </a:r>
          </a:p>
        </p:txBody>
      </p:sp>
      <p:pic>
        <p:nvPicPr>
          <p:cNvPr id="9" name="Espace réservé du contenu 8" descr="Une image contenant texte, capture d’écran, arbre, Page web&#10;&#10;Le contenu généré par l’IA peut être incorrect.">
            <a:hlinkClick r:id="rId2"/>
            <a:extLst>
              <a:ext uri="{FF2B5EF4-FFF2-40B4-BE49-F238E27FC236}">
                <a16:creationId xmlns:a16="http://schemas.microsoft.com/office/drawing/2014/main" id="{FCEAD4CB-7139-042E-8AE8-A7044F18C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777" y="1736844"/>
            <a:ext cx="5121307" cy="4044711"/>
          </a:xfrm>
          <a:ln w="38100">
            <a:solidFill>
              <a:srgbClr val="002060"/>
            </a:solidFill>
          </a:ln>
        </p:spPr>
      </p:pic>
      <p:pic>
        <p:nvPicPr>
          <p:cNvPr id="11" name="Image 10" descr="Une image contenant texte, reçu, capture d’écran&#10;&#10;Le contenu généré par l’IA peut être incorrect.">
            <a:extLst>
              <a:ext uri="{FF2B5EF4-FFF2-40B4-BE49-F238E27FC236}">
                <a16:creationId xmlns:a16="http://schemas.microsoft.com/office/drawing/2014/main" id="{7CD74594-6732-5B9A-4F5D-F0A4E15D3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0401" y="625089"/>
            <a:ext cx="1970690" cy="560782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12" name="Flèche vers la droite 11">
            <a:extLst>
              <a:ext uri="{FF2B5EF4-FFF2-40B4-BE49-F238E27FC236}">
                <a16:creationId xmlns:a16="http://schemas.microsoft.com/office/drawing/2014/main" id="{70F80AA7-1E95-6129-7AB2-0B25CBA461A8}"/>
              </a:ext>
            </a:extLst>
          </p:cNvPr>
          <p:cNvSpPr/>
          <p:nvPr/>
        </p:nvSpPr>
        <p:spPr>
          <a:xfrm>
            <a:off x="7239000" y="2788761"/>
            <a:ext cx="762508" cy="2032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a droite 12">
            <a:extLst>
              <a:ext uri="{FF2B5EF4-FFF2-40B4-BE49-F238E27FC236}">
                <a16:creationId xmlns:a16="http://schemas.microsoft.com/office/drawing/2014/main" id="{E2D1DF39-5BAA-0B95-7805-E29DCEB96541}"/>
              </a:ext>
            </a:extLst>
          </p:cNvPr>
          <p:cNvSpPr/>
          <p:nvPr/>
        </p:nvSpPr>
        <p:spPr>
          <a:xfrm>
            <a:off x="7294039" y="4194175"/>
            <a:ext cx="762508" cy="2032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F09109B5-38B6-970A-9158-4C80804D34E8}"/>
              </a:ext>
            </a:extLst>
          </p:cNvPr>
          <p:cNvSpPr/>
          <p:nvPr/>
        </p:nvSpPr>
        <p:spPr>
          <a:xfrm>
            <a:off x="7294039" y="4513262"/>
            <a:ext cx="762508" cy="2032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a droite 14">
            <a:extLst>
              <a:ext uri="{FF2B5EF4-FFF2-40B4-BE49-F238E27FC236}">
                <a16:creationId xmlns:a16="http://schemas.microsoft.com/office/drawing/2014/main" id="{42E01BE2-3BDF-C91E-1382-A21F193C0466}"/>
              </a:ext>
            </a:extLst>
          </p:cNvPr>
          <p:cNvSpPr/>
          <p:nvPr/>
        </p:nvSpPr>
        <p:spPr>
          <a:xfrm>
            <a:off x="7239000" y="5238750"/>
            <a:ext cx="762508" cy="2032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9A535A6-2BE8-1CC5-AF7C-2EA5A081D839}"/>
              </a:ext>
            </a:extLst>
          </p:cNvPr>
          <p:cNvSpPr txBox="1"/>
          <p:nvPr/>
        </p:nvSpPr>
        <p:spPr>
          <a:xfrm>
            <a:off x="5095065" y="312222"/>
            <a:ext cx="22114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Lieu de travail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Lieu de résidence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Occupation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Compétences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Etudes suivies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614E2B-3B0D-8963-9893-F2DB5493BCC4}"/>
              </a:ext>
            </a:extLst>
          </p:cNvPr>
          <p:cNvSpPr/>
          <p:nvPr/>
        </p:nvSpPr>
        <p:spPr>
          <a:xfrm>
            <a:off x="1302802" y="3519126"/>
            <a:ext cx="2579428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vers le bas 18">
            <a:extLst>
              <a:ext uri="{FF2B5EF4-FFF2-40B4-BE49-F238E27FC236}">
                <a16:creationId xmlns:a16="http://schemas.microsoft.com/office/drawing/2014/main" id="{AD21E05D-B275-240F-05A0-8123D2CB9281}"/>
              </a:ext>
            </a:extLst>
          </p:cNvPr>
          <p:cNvSpPr/>
          <p:nvPr/>
        </p:nvSpPr>
        <p:spPr>
          <a:xfrm>
            <a:off x="3526630" y="2682375"/>
            <a:ext cx="355600" cy="54855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692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C74DC6E7-4EB8-EBCB-356D-A734263E0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632756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Localisation des Alumni</a:t>
            </a:r>
          </a:p>
        </p:txBody>
      </p:sp>
      <p:graphicFrame>
        <p:nvGraphicFramePr>
          <p:cNvPr id="18" name="Espace réservé du contenu 17">
            <a:extLst>
              <a:ext uri="{FF2B5EF4-FFF2-40B4-BE49-F238E27FC236}">
                <a16:creationId xmlns:a16="http://schemas.microsoft.com/office/drawing/2014/main" id="{DE9FDCE6-BD9E-20C8-BE4A-4580CF67B6F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87097804"/>
              </p:ext>
            </p:extLst>
          </p:nvPr>
        </p:nvGraphicFramePr>
        <p:xfrm>
          <a:off x="754090" y="1687354"/>
          <a:ext cx="417459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340">
                  <a:extLst>
                    <a:ext uri="{9D8B030D-6E8A-4147-A177-3AD203B41FA5}">
                      <a16:colId xmlns:a16="http://schemas.microsoft.com/office/drawing/2014/main" val="3456204218"/>
                    </a:ext>
                  </a:extLst>
                </a:gridCol>
                <a:gridCol w="1111720">
                  <a:extLst>
                    <a:ext uri="{9D8B030D-6E8A-4147-A177-3AD203B41FA5}">
                      <a16:colId xmlns:a16="http://schemas.microsoft.com/office/drawing/2014/main" val="3042409000"/>
                    </a:ext>
                  </a:extLst>
                </a:gridCol>
                <a:gridCol w="1391530">
                  <a:extLst>
                    <a:ext uri="{9D8B030D-6E8A-4147-A177-3AD203B41FA5}">
                      <a16:colId xmlns:a16="http://schemas.microsoft.com/office/drawing/2014/main" val="2886787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France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Occitanie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066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Anciens élèves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88%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661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/>
                        <a:t>PhD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39%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037516"/>
                  </a:ext>
                </a:extLst>
              </a:tr>
            </a:tbl>
          </a:graphicData>
        </a:graphic>
      </p:graphicFrame>
      <p:pic>
        <p:nvPicPr>
          <p:cNvPr id="27" name="Image 26" descr="Une image contenant texte, capture d’écran, reçu, nombre&#10;&#10;Le contenu généré par l’IA peut être incorrect.">
            <a:extLst>
              <a:ext uri="{FF2B5EF4-FFF2-40B4-BE49-F238E27FC236}">
                <a16:creationId xmlns:a16="http://schemas.microsoft.com/office/drawing/2014/main" id="{0E884F5B-B2D9-C8E3-6EDA-FC16EB683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042" y="1308457"/>
            <a:ext cx="2401725" cy="485914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77BDF02-BBD9-C4B1-D708-23B92279E2B2}"/>
              </a:ext>
            </a:extLst>
          </p:cNvPr>
          <p:cNvSpPr/>
          <p:nvPr/>
        </p:nvSpPr>
        <p:spPr>
          <a:xfrm>
            <a:off x="3223097" y="3429000"/>
            <a:ext cx="1491574" cy="2853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Alumni PhD</a:t>
            </a:r>
          </a:p>
        </p:txBody>
      </p:sp>
      <p:pic>
        <p:nvPicPr>
          <p:cNvPr id="30" name="Image 29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D27E11CF-A16E-28F0-C6F4-2667F1A74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377" y="3996690"/>
            <a:ext cx="2506259" cy="1031284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31" name="Flèche vers la droite 30">
            <a:extLst>
              <a:ext uri="{FF2B5EF4-FFF2-40B4-BE49-F238E27FC236}">
                <a16:creationId xmlns:a16="http://schemas.microsoft.com/office/drawing/2014/main" id="{5B414EF1-D3F6-3311-5932-238C39E00BC2}"/>
              </a:ext>
            </a:extLst>
          </p:cNvPr>
          <p:cNvSpPr/>
          <p:nvPr/>
        </p:nvSpPr>
        <p:spPr>
          <a:xfrm>
            <a:off x="4928680" y="3455666"/>
            <a:ext cx="978408" cy="23201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345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43E6D9-51F3-4EA1-EACF-EE32506DF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15" y="396240"/>
            <a:ext cx="3629152" cy="1132258"/>
          </a:xfrm>
        </p:spPr>
        <p:txBody>
          <a:bodyPr>
            <a:normAutofit/>
          </a:bodyPr>
          <a:lstStyle/>
          <a:p>
            <a:r>
              <a:rPr lang="fr-FR" sz="2700" dirty="0"/>
              <a:t>Page LinkedIn</a:t>
            </a:r>
            <a:br>
              <a:rPr lang="fr-FR" sz="2700" dirty="0"/>
            </a:br>
            <a:r>
              <a:rPr lang="fr-FR" sz="2700" dirty="0"/>
              <a:t>Airbus</a:t>
            </a:r>
            <a:br>
              <a:rPr lang="fr-FR" sz="2800" dirty="0"/>
            </a:br>
            <a:r>
              <a:rPr lang="fr-FR" sz="2000" dirty="0"/>
              <a:t>Liens profils PhD</a:t>
            </a:r>
          </a:p>
        </p:txBody>
      </p:sp>
      <p:pic>
        <p:nvPicPr>
          <p:cNvPr id="9" name="Espace réservé du contenu 8" descr="Une image contenant texte, capture d’écran, avion&#10;&#10;Le contenu généré par l’IA peut être incorrect.">
            <a:hlinkClick r:id="rId2"/>
            <a:extLst>
              <a:ext uri="{FF2B5EF4-FFF2-40B4-BE49-F238E27FC236}">
                <a16:creationId xmlns:a16="http://schemas.microsoft.com/office/drawing/2014/main" id="{ADDDB9D9-EA4A-B1CC-9412-089502E47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3215" y="1716723"/>
            <a:ext cx="5296222" cy="4592637"/>
          </a:xfrm>
          <a:ln w="38100">
            <a:solidFill>
              <a:srgbClr val="002060"/>
            </a:solidFill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C9E75B2-EA7E-E2F1-B0E6-105ECC578C0A}"/>
              </a:ext>
            </a:extLst>
          </p:cNvPr>
          <p:cNvSpPr txBox="1"/>
          <p:nvPr/>
        </p:nvSpPr>
        <p:spPr>
          <a:xfrm>
            <a:off x="5095065" y="312222"/>
            <a:ext cx="22114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Lieu d’études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Lieu de résidence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Occupation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Compétences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Etudes suivies</a:t>
            </a:r>
          </a:p>
        </p:txBody>
      </p:sp>
      <p:pic>
        <p:nvPicPr>
          <p:cNvPr id="13" name="Image 12" descr="Une image contenant texte, reçu, capture d’écran&#10;&#10;Le contenu généré par l’IA peut être incorrect.">
            <a:extLst>
              <a:ext uri="{FF2B5EF4-FFF2-40B4-BE49-F238E27FC236}">
                <a16:creationId xmlns:a16="http://schemas.microsoft.com/office/drawing/2014/main" id="{EBB1F6A5-3A0E-1D17-C4E6-DE2893044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6259" y="142349"/>
            <a:ext cx="2367365" cy="6573301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14" name="Flèche vers la gauche 13">
            <a:extLst>
              <a:ext uri="{FF2B5EF4-FFF2-40B4-BE49-F238E27FC236}">
                <a16:creationId xmlns:a16="http://schemas.microsoft.com/office/drawing/2014/main" id="{A621CDC6-5078-3543-2D04-C9DA53C76947}"/>
              </a:ext>
            </a:extLst>
          </p:cNvPr>
          <p:cNvSpPr/>
          <p:nvPr/>
        </p:nvSpPr>
        <p:spPr>
          <a:xfrm>
            <a:off x="10081173" y="614766"/>
            <a:ext cx="978408" cy="2286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a gauche 14">
            <a:extLst>
              <a:ext uri="{FF2B5EF4-FFF2-40B4-BE49-F238E27FC236}">
                <a16:creationId xmlns:a16="http://schemas.microsoft.com/office/drawing/2014/main" id="{1FB7B02C-93BB-B476-5C10-9E74E359CB57}"/>
              </a:ext>
            </a:extLst>
          </p:cNvPr>
          <p:cNvSpPr/>
          <p:nvPr/>
        </p:nvSpPr>
        <p:spPr>
          <a:xfrm>
            <a:off x="10081173" y="1014482"/>
            <a:ext cx="978408" cy="2286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vers la gauche 15">
            <a:extLst>
              <a:ext uri="{FF2B5EF4-FFF2-40B4-BE49-F238E27FC236}">
                <a16:creationId xmlns:a16="http://schemas.microsoft.com/office/drawing/2014/main" id="{FBE6E29A-CD86-9ED3-EDA0-9A6CD6F10C94}"/>
              </a:ext>
            </a:extLst>
          </p:cNvPr>
          <p:cNvSpPr/>
          <p:nvPr/>
        </p:nvSpPr>
        <p:spPr>
          <a:xfrm>
            <a:off x="10081173" y="1414198"/>
            <a:ext cx="978408" cy="2286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a gauche 16">
            <a:extLst>
              <a:ext uri="{FF2B5EF4-FFF2-40B4-BE49-F238E27FC236}">
                <a16:creationId xmlns:a16="http://schemas.microsoft.com/office/drawing/2014/main" id="{7EC39A3F-F4D3-2A52-D5BD-7C83566FD15C}"/>
              </a:ext>
            </a:extLst>
          </p:cNvPr>
          <p:cNvSpPr/>
          <p:nvPr/>
        </p:nvSpPr>
        <p:spPr>
          <a:xfrm>
            <a:off x="10081173" y="2557198"/>
            <a:ext cx="978408" cy="2286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895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6D002A-2CF2-1A09-D6DE-720087741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700" dirty="0">
                <a:solidFill>
                  <a:srgbClr val="002060"/>
                </a:solidFill>
              </a:rPr>
              <a:t>Page LinkedIn</a:t>
            </a:r>
            <a:br>
              <a:rPr lang="fr-FR" sz="2700" dirty="0">
                <a:solidFill>
                  <a:srgbClr val="002060"/>
                </a:solidFill>
              </a:rPr>
            </a:br>
            <a:r>
              <a:rPr lang="fr-FR" sz="2700" dirty="0">
                <a:solidFill>
                  <a:srgbClr val="002060"/>
                </a:solidFill>
              </a:rPr>
              <a:t>Capgemini Engineering</a:t>
            </a:r>
            <a:br>
              <a:rPr lang="fr-FR" sz="3600" dirty="0">
                <a:solidFill>
                  <a:srgbClr val="002060"/>
                </a:solidFill>
              </a:rPr>
            </a:br>
            <a:r>
              <a:rPr lang="fr-FR" sz="2200" dirty="0">
                <a:solidFill>
                  <a:srgbClr val="002060"/>
                </a:solidFill>
              </a:rPr>
              <a:t>Liens profils Alumni PhD</a:t>
            </a:r>
            <a:endParaRPr lang="fr-FR" sz="2200" dirty="0"/>
          </a:p>
        </p:txBody>
      </p:sp>
      <p:pic>
        <p:nvPicPr>
          <p:cNvPr id="5" name="Espace réservé du contenu 4" descr="Une image contenant texte, capture d’écran, Page web, logiciel&#10;&#10;Le contenu généré par l’IA peut être incorrect.">
            <a:hlinkClick r:id="rId2"/>
            <a:extLst>
              <a:ext uri="{FF2B5EF4-FFF2-40B4-BE49-F238E27FC236}">
                <a16:creationId xmlns:a16="http://schemas.microsoft.com/office/drawing/2014/main" id="{71213E1F-28F1-6F58-6A09-E8682D076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9677" y="1934898"/>
            <a:ext cx="5406323" cy="4592637"/>
          </a:xfrm>
          <a:ln w="38100">
            <a:solidFill>
              <a:srgbClr val="00206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CA2A934-A001-8036-E9D7-2A0BFCAA779A}"/>
              </a:ext>
            </a:extLst>
          </p:cNvPr>
          <p:cNvSpPr/>
          <p:nvPr/>
        </p:nvSpPr>
        <p:spPr>
          <a:xfrm>
            <a:off x="876300" y="4127500"/>
            <a:ext cx="23495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reçu, tex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4D8A8E3F-55E8-2242-AC53-16E6C12A5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902" y="195754"/>
            <a:ext cx="2298140" cy="646649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9492FA2-8EA1-B0DE-0CFA-41BBBC15D3CE}"/>
              </a:ext>
            </a:extLst>
          </p:cNvPr>
          <p:cNvSpPr txBox="1"/>
          <p:nvPr/>
        </p:nvSpPr>
        <p:spPr>
          <a:xfrm>
            <a:off x="5065961" y="294640"/>
            <a:ext cx="22114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Lieu d’études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Lieu de résidence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Occupation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Compétences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Etudes suivies</a:t>
            </a:r>
          </a:p>
        </p:txBody>
      </p:sp>
      <p:sp>
        <p:nvSpPr>
          <p:cNvPr id="10" name="Flèche vers la gauche 9">
            <a:extLst>
              <a:ext uri="{FF2B5EF4-FFF2-40B4-BE49-F238E27FC236}">
                <a16:creationId xmlns:a16="http://schemas.microsoft.com/office/drawing/2014/main" id="{FDAD086F-DE4D-9397-FFD7-351F93D383E5}"/>
              </a:ext>
            </a:extLst>
          </p:cNvPr>
          <p:cNvSpPr/>
          <p:nvPr/>
        </p:nvSpPr>
        <p:spPr>
          <a:xfrm>
            <a:off x="10433359" y="625415"/>
            <a:ext cx="978408" cy="2540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a gauche 10">
            <a:extLst>
              <a:ext uri="{FF2B5EF4-FFF2-40B4-BE49-F238E27FC236}">
                <a16:creationId xmlns:a16="http://schemas.microsoft.com/office/drawing/2014/main" id="{37BDFB55-5737-3239-AE69-78FF9EE94370}"/>
              </a:ext>
            </a:extLst>
          </p:cNvPr>
          <p:cNvSpPr/>
          <p:nvPr/>
        </p:nvSpPr>
        <p:spPr>
          <a:xfrm>
            <a:off x="10433359" y="6238550"/>
            <a:ext cx="978408" cy="25400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692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F874E7-AA64-C945-47CC-9D7AA3195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6283452" cy="1132258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rgbClr val="002060"/>
                </a:solidFill>
              </a:rPr>
              <a:t>Page LinkedIn</a:t>
            </a:r>
            <a:br>
              <a:rPr lang="fr-FR" sz="2400" dirty="0">
                <a:solidFill>
                  <a:srgbClr val="002060"/>
                </a:solidFill>
              </a:rPr>
            </a:br>
            <a:r>
              <a:rPr lang="fr-FR" sz="2400" dirty="0">
                <a:solidFill>
                  <a:srgbClr val="002060"/>
                </a:solidFill>
              </a:rPr>
              <a:t>Safran</a:t>
            </a:r>
            <a:br>
              <a:rPr lang="fr-FR" sz="2400" dirty="0">
                <a:solidFill>
                  <a:srgbClr val="002060"/>
                </a:solidFill>
              </a:rPr>
            </a:br>
            <a:r>
              <a:rPr lang="fr-FR" sz="2000" dirty="0">
                <a:solidFill>
                  <a:srgbClr val="002060"/>
                </a:solidFill>
              </a:rPr>
              <a:t>Liens profils Alumni PhD</a:t>
            </a:r>
            <a:endParaRPr lang="fr-FR" sz="2000" dirty="0"/>
          </a:p>
        </p:txBody>
      </p:sp>
      <p:pic>
        <p:nvPicPr>
          <p:cNvPr id="5" name="Espace réservé du contenu 4" descr="Une image contenant texte, capture d’écran, Page web, Site web&#10;&#10;Le contenu généré par l’IA peut être incorrect.">
            <a:hlinkClick r:id="rId2"/>
            <a:extLst>
              <a:ext uri="{FF2B5EF4-FFF2-40B4-BE49-F238E27FC236}">
                <a16:creationId xmlns:a16="http://schemas.microsoft.com/office/drawing/2014/main" id="{9DB6C00D-3EEA-6DBE-CFD4-959CA0F5B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2648" y="1680898"/>
            <a:ext cx="5113363" cy="4592637"/>
          </a:xfrm>
          <a:ln w="38100">
            <a:solidFill>
              <a:srgbClr val="002060"/>
            </a:solidFill>
          </a:ln>
        </p:spPr>
      </p:pic>
      <p:pic>
        <p:nvPicPr>
          <p:cNvPr id="7" name="Image 6" descr="Une image contenant texte, capture d’écran, reçu, conception&#10;&#10;Le contenu généré par l’IA peut être incorrect.">
            <a:extLst>
              <a:ext uri="{FF2B5EF4-FFF2-40B4-BE49-F238E27FC236}">
                <a16:creationId xmlns:a16="http://schemas.microsoft.com/office/drawing/2014/main" id="{F83170C4-11AB-0682-0811-B820C51A1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5156" y="273813"/>
            <a:ext cx="2364168" cy="6310374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4D9F458-F660-0DFF-2409-244989B8C3BF}"/>
              </a:ext>
            </a:extLst>
          </p:cNvPr>
          <p:cNvSpPr txBox="1"/>
          <p:nvPr/>
        </p:nvSpPr>
        <p:spPr>
          <a:xfrm>
            <a:off x="5065961" y="294640"/>
            <a:ext cx="22114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Lieu d’études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Lieu de résidence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Occupation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Compétences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Etudes suivies</a:t>
            </a:r>
          </a:p>
        </p:txBody>
      </p:sp>
      <p:sp>
        <p:nvSpPr>
          <p:cNvPr id="9" name="Flèche vers la gauche 8">
            <a:extLst>
              <a:ext uri="{FF2B5EF4-FFF2-40B4-BE49-F238E27FC236}">
                <a16:creationId xmlns:a16="http://schemas.microsoft.com/office/drawing/2014/main" id="{F87B1CE5-C4A2-40E6-4B44-A0393FAEDC42}"/>
              </a:ext>
            </a:extLst>
          </p:cNvPr>
          <p:cNvSpPr/>
          <p:nvPr/>
        </p:nvSpPr>
        <p:spPr>
          <a:xfrm>
            <a:off x="10325100" y="2708791"/>
            <a:ext cx="978408" cy="22490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a gauche 10">
            <a:extLst>
              <a:ext uri="{FF2B5EF4-FFF2-40B4-BE49-F238E27FC236}">
                <a16:creationId xmlns:a16="http://schemas.microsoft.com/office/drawing/2014/main" id="{0ADA1951-AFDA-5B54-8EF5-4ED440E82666}"/>
              </a:ext>
            </a:extLst>
          </p:cNvPr>
          <p:cNvSpPr/>
          <p:nvPr/>
        </p:nvSpPr>
        <p:spPr>
          <a:xfrm>
            <a:off x="10325100" y="3089791"/>
            <a:ext cx="978408" cy="22490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963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2CCFC-97F2-CBA5-5FB0-14E7D1228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CBBAAA-609F-0EC5-0E49-E24416BA5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3764197" cy="1132258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rgbClr val="002060"/>
                </a:solidFill>
              </a:rPr>
              <a:t>Page LinkedIn</a:t>
            </a:r>
            <a:br>
              <a:rPr lang="fr-FR" sz="2400" dirty="0">
                <a:solidFill>
                  <a:srgbClr val="002060"/>
                </a:solidFill>
              </a:rPr>
            </a:br>
            <a:r>
              <a:rPr lang="fr-FR" sz="2400" dirty="0" err="1">
                <a:solidFill>
                  <a:srgbClr val="002060"/>
                </a:solidFill>
              </a:rPr>
              <a:t>Evotec</a:t>
            </a:r>
            <a:br>
              <a:rPr lang="fr-FR" sz="2400" dirty="0">
                <a:solidFill>
                  <a:srgbClr val="002060"/>
                </a:solidFill>
              </a:rPr>
            </a:br>
            <a:r>
              <a:rPr lang="fr-FR" sz="2000" dirty="0">
                <a:solidFill>
                  <a:srgbClr val="002060"/>
                </a:solidFill>
              </a:rPr>
              <a:t>Liens profils Alumni PhD</a:t>
            </a:r>
            <a:endParaRPr lang="fr-FR" sz="20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A4E44F9-CAC9-E259-D8A1-E052FB6CBDA4}"/>
              </a:ext>
            </a:extLst>
          </p:cNvPr>
          <p:cNvSpPr txBox="1"/>
          <p:nvPr/>
        </p:nvSpPr>
        <p:spPr>
          <a:xfrm>
            <a:off x="5065961" y="294640"/>
            <a:ext cx="22114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Lieu d’études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Lieu de résidence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Occupation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Compétences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002060"/>
                </a:solidFill>
              </a:rPr>
              <a:t>Etudes suivies</a:t>
            </a:r>
          </a:p>
        </p:txBody>
      </p:sp>
      <p:sp>
        <p:nvSpPr>
          <p:cNvPr id="9" name="Flèche vers la gauche 8">
            <a:extLst>
              <a:ext uri="{FF2B5EF4-FFF2-40B4-BE49-F238E27FC236}">
                <a16:creationId xmlns:a16="http://schemas.microsoft.com/office/drawing/2014/main" id="{9871B967-3141-9808-C3F3-2066F85A554A}"/>
              </a:ext>
            </a:extLst>
          </p:cNvPr>
          <p:cNvSpPr/>
          <p:nvPr/>
        </p:nvSpPr>
        <p:spPr>
          <a:xfrm>
            <a:off x="9982200" y="613291"/>
            <a:ext cx="978408" cy="22490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Espace réservé du contenu 9" descr="Une image contenant texte, capture d’écran, reçu, conception&#10;&#10;Le contenu généré par l’IA peut être incorrect.">
            <a:extLst>
              <a:ext uri="{FF2B5EF4-FFF2-40B4-BE49-F238E27FC236}">
                <a16:creationId xmlns:a16="http://schemas.microsoft.com/office/drawing/2014/main" id="{3B0533CA-CC53-3FD6-5E19-243340BC0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7381" y="156004"/>
            <a:ext cx="2537581" cy="6545991"/>
          </a:xfrm>
          <a:ln w="38100">
            <a:solidFill>
              <a:schemeClr val="tx1"/>
            </a:solidFill>
          </a:ln>
        </p:spPr>
      </p:pic>
      <p:pic>
        <p:nvPicPr>
          <p:cNvPr id="13" name="Image 12" descr="Une image contenant texte, Visage humain, capture d’écran, Site web&#10;&#10;Le contenu généré par l’IA peut être incorrect.">
            <a:hlinkClick r:id="rId3"/>
            <a:extLst>
              <a:ext uri="{FF2B5EF4-FFF2-40B4-BE49-F238E27FC236}">
                <a16:creationId xmlns:a16="http://schemas.microsoft.com/office/drawing/2014/main" id="{4EA69ADE-9D11-CD99-3CE2-F7B768CC8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63" y="1775342"/>
            <a:ext cx="5632059" cy="4615501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021046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reçu, tex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C3734505-7681-17BD-D20C-17ACA1C56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932" y="269174"/>
            <a:ext cx="2210908" cy="6458639"/>
          </a:xfrm>
          <a:ln w="28575">
            <a:solidFill>
              <a:srgbClr val="00206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DC263AE-D9C9-9CC6-64F7-A2E26B11943C}"/>
              </a:ext>
            </a:extLst>
          </p:cNvPr>
          <p:cNvSpPr/>
          <p:nvPr/>
        </p:nvSpPr>
        <p:spPr>
          <a:xfrm>
            <a:off x="1615440" y="269174"/>
            <a:ext cx="914400" cy="3708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Airbus</a:t>
            </a:r>
          </a:p>
        </p:txBody>
      </p:sp>
      <p:pic>
        <p:nvPicPr>
          <p:cNvPr id="9" name="Image 8" descr="Une image contenant reçu, capture d’écran, texte, conception&#10;&#10;Le contenu généré par l’IA peut être incorrect.">
            <a:extLst>
              <a:ext uri="{FF2B5EF4-FFF2-40B4-BE49-F238E27FC236}">
                <a16:creationId xmlns:a16="http://schemas.microsoft.com/office/drawing/2014/main" id="{F532ED3F-2EA6-FD03-7858-80A1FD907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921" y="284348"/>
            <a:ext cx="2210908" cy="6528133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B427E75-ED2A-A7BE-7C8C-3417267D700B}"/>
              </a:ext>
            </a:extLst>
          </p:cNvPr>
          <p:cNvSpPr/>
          <p:nvPr/>
        </p:nvSpPr>
        <p:spPr>
          <a:xfrm>
            <a:off x="6163469" y="284348"/>
            <a:ext cx="1483360" cy="3962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Capgemini</a:t>
            </a:r>
          </a:p>
          <a:p>
            <a:pPr algn="ctr"/>
            <a:r>
              <a:rPr lang="fr-FR" sz="1200" dirty="0"/>
              <a:t>Engineering</a:t>
            </a:r>
          </a:p>
        </p:txBody>
      </p:sp>
      <p:pic>
        <p:nvPicPr>
          <p:cNvPr id="15" name="Image 14" descr="Une image contenant reçu, tex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A1449EAF-782E-AE4B-B6D5-C9FCDB053C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752" y="289660"/>
            <a:ext cx="2298257" cy="6417666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AD46771-76C8-0970-A5E7-A964D4CA9C5E}"/>
              </a:ext>
            </a:extLst>
          </p:cNvPr>
          <p:cNvSpPr/>
          <p:nvPr/>
        </p:nvSpPr>
        <p:spPr>
          <a:xfrm>
            <a:off x="3648649" y="284348"/>
            <a:ext cx="1483360" cy="3556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Safran</a:t>
            </a:r>
          </a:p>
        </p:txBody>
      </p:sp>
      <p:pic>
        <p:nvPicPr>
          <p:cNvPr id="18" name="Image 17" descr="Une image contenant reçu, tex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F3086428-BC5B-E20C-0491-824D4E61DB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8090" y="269174"/>
            <a:ext cx="2182110" cy="65023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2A1BBA9-AB96-8089-27BC-CB7DA48FCD8A}"/>
              </a:ext>
            </a:extLst>
          </p:cNvPr>
          <p:cNvSpPr/>
          <p:nvPr/>
        </p:nvSpPr>
        <p:spPr>
          <a:xfrm>
            <a:off x="8736840" y="264061"/>
            <a:ext cx="1483360" cy="3962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/>
              <a:t>Evotec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370455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reçu, tex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F7153AE5-E1E2-9819-5696-F28F4B978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84" y="381000"/>
            <a:ext cx="2299441" cy="60960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9D02D1-B9B5-9560-A32A-DBA6D2CBA621}"/>
              </a:ext>
            </a:extLst>
          </p:cNvPr>
          <p:cNvSpPr/>
          <p:nvPr/>
        </p:nvSpPr>
        <p:spPr>
          <a:xfrm>
            <a:off x="2093125" y="380999"/>
            <a:ext cx="914400" cy="4103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Airbus</a:t>
            </a:r>
          </a:p>
        </p:txBody>
      </p:sp>
      <p:pic>
        <p:nvPicPr>
          <p:cNvPr id="10" name="Image 9" descr="Une image contenant reçu, tex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99EF76A9-EF2E-1698-7EFC-F61D0C771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930" y="403263"/>
            <a:ext cx="2299440" cy="6096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553C380-CFB5-ABC8-F2AE-5849767DA22D}"/>
              </a:ext>
            </a:extLst>
          </p:cNvPr>
          <p:cNvSpPr/>
          <p:nvPr/>
        </p:nvSpPr>
        <p:spPr>
          <a:xfrm>
            <a:off x="7343650" y="403263"/>
            <a:ext cx="1135422" cy="4103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Capgemini</a:t>
            </a:r>
          </a:p>
          <a:p>
            <a:pPr algn="ctr"/>
            <a:r>
              <a:rPr lang="fr-FR" sz="1200" dirty="0"/>
              <a:t>Engineering</a:t>
            </a:r>
          </a:p>
        </p:txBody>
      </p:sp>
      <p:pic>
        <p:nvPicPr>
          <p:cNvPr id="13" name="Image 12" descr="Une image contenant reçu, text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E40AFDF5-A8C1-2C4E-CD03-0933CBA906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5980" y="380998"/>
            <a:ext cx="2267712" cy="609600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D297708-5722-FABC-D8C2-EF23860968F3}"/>
              </a:ext>
            </a:extLst>
          </p:cNvPr>
          <p:cNvSpPr/>
          <p:nvPr/>
        </p:nvSpPr>
        <p:spPr>
          <a:xfrm>
            <a:off x="4494454" y="388356"/>
            <a:ext cx="1135422" cy="4103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Safran</a:t>
            </a:r>
          </a:p>
        </p:txBody>
      </p:sp>
      <p:pic>
        <p:nvPicPr>
          <p:cNvPr id="18" name="Image 17" descr="Une image contenant texte, reçu, capture d’écran&#10;&#10;Le contenu généré par l’IA peut être incorrect.">
            <a:extLst>
              <a:ext uri="{FF2B5EF4-FFF2-40B4-BE49-F238E27FC236}">
                <a16:creationId xmlns:a16="http://schemas.microsoft.com/office/drawing/2014/main" id="{2801A72A-A17C-6C66-81F4-54A8E995AE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3322" y="381000"/>
            <a:ext cx="2331917" cy="6118264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8AFA4F2-0874-0463-7D03-396B19AE9C55}"/>
              </a:ext>
            </a:extLst>
          </p:cNvPr>
          <p:cNvSpPr/>
          <p:nvPr/>
        </p:nvSpPr>
        <p:spPr>
          <a:xfrm>
            <a:off x="9989817" y="380998"/>
            <a:ext cx="1135422" cy="4103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/>
              <a:t>Evotec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061276893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140</Words>
  <Application>Microsoft Macintosh PowerPoint</Application>
  <PresentationFormat>Grand écran</PresentationFormat>
  <Paragraphs>55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Neue Haas Grotesk Text Pro</vt:lpstr>
      <vt:lpstr>VanillaVTI</vt:lpstr>
      <vt:lpstr>Profils PhD sur LinkedIn</vt:lpstr>
      <vt:lpstr>Page LinkedIn Université de Toulouse Liens profils Alumni PhD</vt:lpstr>
      <vt:lpstr>Localisation des Alumni</vt:lpstr>
      <vt:lpstr>Page LinkedIn Airbus Liens profils PhD</vt:lpstr>
      <vt:lpstr>Page LinkedIn Capgemini Engineering Liens profils Alumni PhD</vt:lpstr>
      <vt:lpstr>Page LinkedIn Safran Liens profils Alumni PhD</vt:lpstr>
      <vt:lpstr>Page LinkedIn Evotec Liens profils Alumni PhD</vt:lpstr>
      <vt:lpstr>Présentation PowerPoint</vt:lpstr>
      <vt:lpstr>Présentation PowerPoint</vt:lpstr>
      <vt:lpstr>Pour approfondir https://www.doctoratspi-entreprises.com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Alain Bamberger</dc:creator>
  <cp:lastModifiedBy>Alain Bamberger</cp:lastModifiedBy>
  <cp:revision>13</cp:revision>
  <dcterms:created xsi:type="dcterms:W3CDTF">2025-06-18T15:57:42Z</dcterms:created>
  <dcterms:modified xsi:type="dcterms:W3CDTF">2025-06-19T13:16:32Z</dcterms:modified>
</cp:coreProperties>
</file>