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2"/>
  </p:notesMasterIdLst>
  <p:sldIdLst>
    <p:sldId id="256" r:id="rId2"/>
    <p:sldId id="257" r:id="rId3"/>
    <p:sldId id="264" r:id="rId4"/>
    <p:sldId id="258" r:id="rId5"/>
    <p:sldId id="259" r:id="rId6"/>
    <p:sldId id="260" r:id="rId7"/>
    <p:sldId id="265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1"/>
    <p:restoredTop sz="94694"/>
  </p:normalViewPr>
  <p:slideViewPr>
    <p:cSldViewPr snapToGrid="0">
      <p:cViewPr varScale="1">
        <p:scale>
          <a:sx n="121" d="100"/>
          <a:sy n="121" d="100"/>
        </p:scale>
        <p:origin x="248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1D835-69B2-2B43-B11C-22C29F98E37C}" type="datetimeFigureOut">
              <a:rPr lang="fr-FR" smtClean="0"/>
              <a:t>18/05/2025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6BA4E-4CA3-2E48-BB3E-A9C5594977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2891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6BA4E-4CA3-2E48-BB3E-A9C55949773F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0880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1619C7-3F15-6DA9-7F3B-CAA7BCE2E2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1CA42B2-135E-371E-AE52-BD164C187B7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4818A8A2-4E8E-FE3E-B8F8-993C3600D4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7652A4C-7948-7574-F659-E2A96EE08D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6BA4E-4CA3-2E48-BB3E-A9C55949773F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6781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0F01D4-2794-1C36-283B-F3D3895F4A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01D31D08-199F-AAAF-4C7B-CAC0CBC647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878FD456-A31C-AEB2-7E2A-DC3B676740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3B3DA9C-32F4-DFB4-DFCE-73AECF3CE7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6BA4E-4CA3-2E48-BB3E-A9C55949773F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9864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CB82-F1B1-9841-974F-A5E20EE15F2E}" type="datetime1">
              <a:rPr lang="fr-FR" smtClean="0"/>
              <a:t>18/05/2025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D1A81-DDCB-8640-8799-FE5DB2CE2300}" type="datetime1">
              <a:rPr lang="fr-FR" smtClean="0"/>
              <a:t>18/05/2025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93897-FF83-8247-AB24-B6E1FE897F58}" type="datetime1">
              <a:rPr lang="fr-FR" smtClean="0"/>
              <a:t>18/05/2025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B25D-ACF8-D747-AA91-F5E967D04CCA}" type="datetime1">
              <a:rPr lang="fr-FR" smtClean="0"/>
              <a:t>18/05/2025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CE18-4F69-B14C-AF0C-0BFCBAF43B2D}" type="datetime1">
              <a:rPr lang="fr-FR" smtClean="0"/>
              <a:t>18/05/2025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978C-94BA-124B-9756-2F7D8E7613CC}" type="datetime1">
              <a:rPr lang="fr-FR" smtClean="0"/>
              <a:t>18/05/2025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22EC-E3F9-8C4C-9648-931E2E05A967}" type="datetime1">
              <a:rPr lang="fr-FR" smtClean="0"/>
              <a:t>18/05/2025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329A7-3F06-7947-A74C-F2AFA48913BB}" type="datetime1">
              <a:rPr lang="fr-FR" smtClean="0"/>
              <a:t>18/05/2025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63E1-738B-AA45-BE76-AD5512171ED5}" type="datetime1">
              <a:rPr lang="fr-FR" smtClean="0"/>
              <a:t>18/05/2025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58CA-4BDE-504D-9CB1-13BFCB7C598F}" type="datetime1">
              <a:rPr lang="fr-FR" smtClean="0"/>
              <a:t>18/05/2025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1F608-154E-5043-90B0-5954A704D947}" type="datetime1">
              <a:rPr lang="fr-FR" smtClean="0"/>
              <a:t>18/05/2025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81B292F-86C7-494B-83B7-1D70AF8618C9}" type="datetime1">
              <a:rPr lang="fr-FR" smtClean="0"/>
              <a:t>18/05/2025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heses.fr/resultats?filtres=%255Bdatefin%25253D%2525222021%252522~datedebut%25253D%2525222021%252522~Statut%25253D%252522soutenue%252522%255D&amp;q=partenairesRechercheN:(Laboratoire+Mat&#233;riaux+et+Durabilit&#233;+des+Constructions%E2%80%8B)&amp;page=1&amp;nb=25&amp;tri=pertinence&amp;domaine=theses&amp;avancee=true" TargetMode="External"/><Relationship Id="rId2" Type="http://schemas.openxmlformats.org/officeDocument/2006/relationships/hyperlink" Target="https://theses.fr/resultats?filtres=%255Bdatefin%25253D%2525222020%252522~datedebut%25253D%2525222020%252522~Statut%25253D%252522soutenue%252522%255D&amp;q=partenairesRechercheN:(Laboratoire+Mat&#233;riaux+et+Durabilit&#233;+des+Constructions%E2%80%8B)&amp;page=1&amp;nb=25&amp;tri=pertinence&amp;domaine=theses&amp;avancee=tru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heses.fr/resultats?filtres=%255Bdatefin%25253D%2525222024%252522~datedebut%25253D%2525222024%252522~Statut%25253D%252522soutenue%252522%255D&amp;q=partenairesRechercheN:(Laboratoire+Mat&#233;riaux+et+Durabilit&#233;+des+Constructions%E2%80%8B)&amp;page=1&amp;nb=10&amp;tri=pertinence&amp;domaine=theses&amp;avancee=true" TargetMode="External"/><Relationship Id="rId5" Type="http://schemas.openxmlformats.org/officeDocument/2006/relationships/hyperlink" Target="https://theses.fr/resultats?filtres=%255BStatut%25253D%252522soutenue%252522~datedebut%25253D%2525222023%252522~datefin%25253D%2525222023%252522%255D&amp;q=partenairesRechercheN:(Laboratoire+Mat&#233;riaux+et+Durabilit&#233;+des+Constructions%E2%80%8B)&amp;page=1&amp;nb=10&amp;tri=pertinence&amp;domaine=theses&amp;avancee=true" TargetMode="External"/><Relationship Id="rId4" Type="http://schemas.openxmlformats.org/officeDocument/2006/relationships/hyperlink" Target="https://theses.fr/resultats?filtres=%255Bdatefin%25253D%2525222022%252522~datedebut%25253D%2525222022%252522~Statut%25253D%252522soutenue%252522%255D&amp;q=partenairesRechercheN:(Laboratoire+Mat&#233;riaux+et+Durabilit&#233;+des+Constructions%E2%80%8B)&amp;page=1&amp;nb=25&amp;tri=pertinence&amp;domaine=theses&amp;avancee=tru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782C68-3DC9-C1B4-703B-38BB769C3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087" y="1298448"/>
            <a:ext cx="7820961" cy="3255264"/>
          </a:xfrm>
        </p:spPr>
        <p:txBody>
          <a:bodyPr>
            <a:normAutofit/>
          </a:bodyPr>
          <a:lstStyle/>
          <a:p>
            <a:r>
              <a:rPr lang="fr-FR" sz="3200" b="1" dirty="0"/>
              <a:t>Emplois Docteurs LMDC 2020-2024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7BE1F03-1DE2-C0B9-4857-C58B7A940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4" y="4670246"/>
            <a:ext cx="7820961" cy="914400"/>
          </a:xfrm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FR" dirty="0"/>
              <a:t>Annuaire :  </a:t>
            </a:r>
            <a:r>
              <a:rPr lang="fr-FR" dirty="0" err="1"/>
              <a:t>Theses.Fr</a:t>
            </a:r>
            <a:r>
              <a:rPr lang="fr-FR" dirty="0"/>
              <a:t>, Emploi : Source LinkedIn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FR" dirty="0"/>
              <a:t>Document de présentation, Fichier complet  des entreprises disponible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2C487A1-F1D0-885A-68C2-32E38DADC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124FC10-5F0A-0004-60F2-EB9D9AFE1F1C}"/>
              </a:ext>
            </a:extLst>
          </p:cNvPr>
          <p:cNvSpPr txBox="1"/>
          <p:nvPr/>
        </p:nvSpPr>
        <p:spPr>
          <a:xfrm>
            <a:off x="746462" y="1273354"/>
            <a:ext cx="23758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Alain Bamberger</a:t>
            </a:r>
          </a:p>
          <a:p>
            <a:r>
              <a:rPr lang="fr-FR" dirty="0"/>
              <a:t>Document de travail</a:t>
            </a:r>
          </a:p>
          <a:p>
            <a:r>
              <a:rPr lang="fr-FR" dirty="0"/>
              <a:t>14/05/2025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D7984BC-C01B-0EF6-DE80-92BEDA6FD7BC}"/>
              </a:ext>
            </a:extLst>
          </p:cNvPr>
          <p:cNvSpPr txBox="1"/>
          <p:nvPr/>
        </p:nvSpPr>
        <p:spPr>
          <a:xfrm>
            <a:off x="5207619" y="1181914"/>
            <a:ext cx="3500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 l’attention de</a:t>
            </a:r>
          </a:p>
          <a:p>
            <a:pPr algn="l"/>
            <a:r>
              <a:rPr lang="fr-FR" b="0" i="0" u="none" strike="noStrike" dirty="0">
                <a:solidFill>
                  <a:srgbClr val="000000"/>
                </a:solidFill>
                <a:effectLst/>
              </a:rPr>
              <a:t>Gautier GREJOIS</a:t>
            </a:r>
          </a:p>
          <a:p>
            <a:pPr algn="l"/>
            <a:r>
              <a:rPr lang="fr-FR" b="0" i="0" u="none" strike="noStrike" dirty="0" err="1">
                <a:effectLst/>
                <a:latin typeface="-apple-system"/>
              </a:rPr>
              <a:t>Ph.D</a:t>
            </a:r>
            <a:r>
              <a:rPr lang="fr-FR" b="0" i="0" u="none" strike="noStrike" dirty="0">
                <a:effectLst/>
                <a:latin typeface="-apple-system"/>
              </a:rPr>
              <a:t> à l’IMT Mines Albi RAPSODEE</a:t>
            </a:r>
            <a:endParaRPr lang="fr-FR" b="0" i="0" u="none" strike="noStrike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94406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23DA51-4985-6B96-485A-EFF230B3B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Conclusions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900FD9-85D4-E42D-5B91-0D230934E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rgbClr val="002060"/>
                </a:solidFill>
              </a:rPr>
              <a:t>LinkedIn permet d’avoir une information sur l’emploi de plus de 74% des Docteurs 2020-2024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Il s’agit d’un résultat significatif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La répartition académique /hors académique moyenne est</a:t>
            </a:r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32% profil académique</a:t>
            </a:r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42% profil hors académique, majoritairement en entreprise</a:t>
            </a:r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mais évolue fortement entre les deux périodes: 2020-2022 et 2023-2024</a:t>
            </a:r>
          </a:p>
          <a:p>
            <a:r>
              <a:rPr lang="fr-FR" dirty="0">
                <a:solidFill>
                  <a:srgbClr val="002060"/>
                </a:solidFill>
              </a:rPr>
              <a:t>LinkedIn permet d’analyser les employeurs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Siège social	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Taille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Secteurs d’activité</a:t>
            </a:r>
          </a:p>
          <a:p>
            <a:r>
              <a:rPr lang="fr-FR" dirty="0">
                <a:solidFill>
                  <a:srgbClr val="002060"/>
                </a:solidFill>
              </a:rPr>
              <a:t>Actualisation annuelle aisée</a:t>
            </a:r>
          </a:p>
          <a:p>
            <a:pPr lvl="1"/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20E31C9-647B-44A9-A864-A824E8E0F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574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735727-153F-093D-C7EE-A22F83FDB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281" y="1083337"/>
            <a:ext cx="2947482" cy="4601183"/>
          </a:xfrm>
        </p:spPr>
        <p:txBody>
          <a:bodyPr/>
          <a:lstStyle/>
          <a:p>
            <a:r>
              <a:rPr lang="fr-FR" sz="3200" dirty="0"/>
              <a:t>Docteurs LMDC</a:t>
            </a:r>
            <a:br>
              <a:rPr lang="fr-FR" sz="3200" dirty="0"/>
            </a:br>
            <a:r>
              <a:rPr lang="fr-FR" sz="3200" dirty="0"/>
              <a:t>2020-2024</a:t>
            </a:r>
            <a:br>
              <a:rPr lang="fr-FR" dirty="0"/>
            </a:br>
            <a:r>
              <a:rPr lang="fr-FR" sz="2400" dirty="0"/>
              <a:t>Annuaire</a:t>
            </a:r>
            <a:br>
              <a:rPr lang="fr-FR" dirty="0"/>
            </a:br>
            <a:r>
              <a:rPr lang="fr-FR" sz="2400" dirty="0"/>
              <a:t>Liens vers </a:t>
            </a:r>
            <a:r>
              <a:rPr lang="fr-FR" sz="2400" dirty="0" err="1"/>
              <a:t>Theses.Fr</a:t>
            </a:r>
            <a:br>
              <a:rPr lang="fr-FR" sz="2400" dirty="0"/>
            </a:br>
            <a:endParaRPr lang="fr-FR" sz="240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C7A1C5-BB0C-4A62-0544-A7531E434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8" name="Espace réservé du contenu 7">
            <a:extLst>
              <a:ext uri="{FF2B5EF4-FFF2-40B4-BE49-F238E27FC236}">
                <a16:creationId xmlns:a16="http://schemas.microsoft.com/office/drawing/2014/main" id="{2533260C-8BC5-179F-10F7-8D0B551FC8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9925267"/>
              </p:ext>
            </p:extLst>
          </p:nvPr>
        </p:nvGraphicFramePr>
        <p:xfrm>
          <a:off x="5846322" y="863600"/>
          <a:ext cx="2636197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9150">
                  <a:extLst>
                    <a:ext uri="{9D8B030D-6E8A-4147-A177-3AD203B41FA5}">
                      <a16:colId xmlns:a16="http://schemas.microsoft.com/office/drawing/2014/main" val="559408155"/>
                    </a:ext>
                  </a:extLst>
                </a:gridCol>
                <a:gridCol w="1177047">
                  <a:extLst>
                    <a:ext uri="{9D8B030D-6E8A-4147-A177-3AD203B41FA5}">
                      <a16:colId xmlns:a16="http://schemas.microsoft.com/office/drawing/2014/main" val="42426598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Liens </a:t>
                      </a:r>
                      <a:r>
                        <a:rPr lang="fr-FR" dirty="0" err="1"/>
                        <a:t>theses.fr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Thèses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9380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2020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21939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2021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8220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2022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6395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2023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39221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2024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55874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2020-2024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71370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052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EAD43F-C5E2-62B4-FD25-68625F9B4A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7CEABB-C2CA-87E1-5295-E7BF956F1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200" dirty="0"/>
              <a:t>Docteurs LMDC</a:t>
            </a:r>
            <a:br>
              <a:rPr lang="fr-FR" sz="3200" dirty="0"/>
            </a:br>
            <a:r>
              <a:rPr lang="fr-FR" sz="3200" dirty="0"/>
              <a:t>2020-2024</a:t>
            </a:r>
            <a:br>
              <a:rPr lang="fr-FR" dirty="0"/>
            </a:br>
            <a:br>
              <a:rPr lang="fr-FR" dirty="0"/>
            </a:br>
            <a:r>
              <a:rPr lang="fr-FR" sz="2400" dirty="0"/>
              <a:t>Profils LinkedIn</a:t>
            </a: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7F5FD456-6ABE-D88B-5957-F7A78FD1F1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0958561"/>
              </p:ext>
            </p:extLst>
          </p:nvPr>
        </p:nvGraphicFramePr>
        <p:xfrm>
          <a:off x="5181601" y="815585"/>
          <a:ext cx="4896254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9812">
                  <a:extLst>
                    <a:ext uri="{9D8B030D-6E8A-4147-A177-3AD203B41FA5}">
                      <a16:colId xmlns:a16="http://schemas.microsoft.com/office/drawing/2014/main" val="141587827"/>
                    </a:ext>
                  </a:extLst>
                </a:gridCol>
                <a:gridCol w="1404163">
                  <a:extLst>
                    <a:ext uri="{9D8B030D-6E8A-4147-A177-3AD203B41FA5}">
                      <a16:colId xmlns:a16="http://schemas.microsoft.com/office/drawing/2014/main" val="3932183005"/>
                    </a:ext>
                  </a:extLst>
                </a:gridCol>
                <a:gridCol w="1062279">
                  <a:extLst>
                    <a:ext uri="{9D8B030D-6E8A-4147-A177-3AD203B41FA5}">
                      <a16:colId xmlns:a16="http://schemas.microsoft.com/office/drawing/2014/main" val="962866393"/>
                    </a:ext>
                  </a:extLst>
                </a:gridCol>
              </a:tblGrid>
              <a:tr h="33055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Profils 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Docteurs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423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>
                          <a:latin typeface="+mn-lt"/>
                        </a:rPr>
                        <a:t>Académique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32,0%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2778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>
                          <a:latin typeface="+mn-lt"/>
                        </a:rPr>
                        <a:t>Hors académique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42,0%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114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+mn-lt"/>
                        </a:rPr>
                        <a:t>Non actualisé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9048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+mn-lt"/>
                        </a:rPr>
                        <a:t>Non LinkedIn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2311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3807490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F6E3145E-03EB-EE45-AA25-674261BF520C}"/>
              </a:ext>
            </a:extLst>
          </p:cNvPr>
          <p:cNvSpPr txBox="1"/>
          <p:nvPr/>
        </p:nvSpPr>
        <p:spPr>
          <a:xfrm>
            <a:off x="5026182" y="3424428"/>
            <a:ext cx="5139222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Bonne nouvelle !</a:t>
            </a:r>
          </a:p>
          <a:p>
            <a:pPr algn="ctr"/>
            <a:r>
              <a:rPr lang="fr-FR" b="1" dirty="0"/>
              <a:t>74 % publient un profil LinkedIn avec un emploi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25% profil académique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56% profil hors académique, majoritairement en entreprise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26E76F-B4EE-E1A1-8777-D25550404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076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D86A49-5294-FDA2-AFBD-8459A89913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F3AD15-5740-A5E5-1537-22798B8D6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60" y="1123837"/>
            <a:ext cx="3445727" cy="4601183"/>
          </a:xfrm>
        </p:spPr>
        <p:txBody>
          <a:bodyPr/>
          <a:lstStyle/>
          <a:p>
            <a:r>
              <a:rPr lang="fr-FR" dirty="0"/>
              <a:t>Docteurs LMDC</a:t>
            </a:r>
            <a:br>
              <a:rPr lang="fr-FR" dirty="0"/>
            </a:br>
            <a:r>
              <a:rPr lang="fr-FR" sz="2800" dirty="0"/>
              <a:t>2020-2022</a:t>
            </a:r>
            <a:br>
              <a:rPr lang="fr-FR" sz="2800" dirty="0"/>
            </a:br>
            <a:r>
              <a:rPr lang="fr-FR" sz="2800" dirty="0"/>
              <a:t>2023-2024</a:t>
            </a:r>
            <a:br>
              <a:rPr lang="fr-FR" sz="2800" dirty="0"/>
            </a:br>
            <a:endParaRPr lang="fr-FR" sz="2800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EE08D8D5-46A8-606F-0DB8-472EBADB33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6797688"/>
              </p:ext>
            </p:extLst>
          </p:nvPr>
        </p:nvGraphicFramePr>
        <p:xfrm>
          <a:off x="3993931" y="1204468"/>
          <a:ext cx="6716110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8076">
                  <a:extLst>
                    <a:ext uri="{9D8B030D-6E8A-4147-A177-3AD203B41FA5}">
                      <a16:colId xmlns:a16="http://schemas.microsoft.com/office/drawing/2014/main" val="141587827"/>
                    </a:ext>
                  </a:extLst>
                </a:gridCol>
                <a:gridCol w="1224014">
                  <a:extLst>
                    <a:ext uri="{9D8B030D-6E8A-4147-A177-3AD203B41FA5}">
                      <a16:colId xmlns:a16="http://schemas.microsoft.com/office/drawing/2014/main" val="2020877424"/>
                    </a:ext>
                  </a:extLst>
                </a:gridCol>
                <a:gridCol w="1224014">
                  <a:extLst>
                    <a:ext uri="{9D8B030D-6E8A-4147-A177-3AD203B41FA5}">
                      <a16:colId xmlns:a16="http://schemas.microsoft.com/office/drawing/2014/main" val="4172897216"/>
                    </a:ext>
                  </a:extLst>
                </a:gridCol>
                <a:gridCol w="1224014">
                  <a:extLst>
                    <a:ext uri="{9D8B030D-6E8A-4147-A177-3AD203B41FA5}">
                      <a16:colId xmlns:a16="http://schemas.microsoft.com/office/drawing/2014/main" val="3932183005"/>
                    </a:ext>
                  </a:extLst>
                </a:gridCol>
                <a:gridCol w="925992">
                  <a:extLst>
                    <a:ext uri="{9D8B030D-6E8A-4147-A177-3AD203B41FA5}">
                      <a16:colId xmlns:a16="http://schemas.microsoft.com/office/drawing/2014/main" val="962866393"/>
                    </a:ext>
                  </a:extLst>
                </a:gridCol>
              </a:tblGrid>
              <a:tr h="330550">
                <a:tc>
                  <a:txBody>
                    <a:bodyPr/>
                    <a:lstStyle/>
                    <a:p>
                      <a:r>
                        <a:rPr lang="fr-FR" dirty="0"/>
                        <a:t>Profils 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2020-2022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2023-2024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423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/>
                        <a:t>Académique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20,0%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44,0%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2778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/>
                        <a:t>Hors académique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56,0%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28,0%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114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Non actualisé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9048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Non 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2311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3807490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824548CE-D42F-AACD-7B89-663D549E396E}"/>
              </a:ext>
            </a:extLst>
          </p:cNvPr>
          <p:cNvSpPr txBox="1"/>
          <p:nvPr/>
        </p:nvSpPr>
        <p:spPr>
          <a:xfrm>
            <a:off x="4427034" y="4046482"/>
            <a:ext cx="6278423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Docteurs qui publient un profil LinkedIn avec un emploi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2014-2022: 76 %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2023-2024 : 83% 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3EEAB7A-8E6F-EEF2-E46A-C24937093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264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9E785D-6279-1E66-E9D9-7656A6E03C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89F464-AE2E-AC0B-46DD-AD0CC38A5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60" y="1123837"/>
            <a:ext cx="3445727" cy="4601183"/>
          </a:xfrm>
        </p:spPr>
        <p:txBody>
          <a:bodyPr/>
          <a:lstStyle/>
          <a:p>
            <a:r>
              <a:rPr lang="fr-FR" dirty="0"/>
              <a:t>Docteurs LMDC</a:t>
            </a:r>
            <a:br>
              <a:rPr lang="fr-FR" dirty="0"/>
            </a:br>
            <a:r>
              <a:rPr lang="fr-FR" sz="2800" dirty="0"/>
              <a:t>2020-2024</a:t>
            </a:r>
            <a:br>
              <a:rPr lang="fr-FR" sz="2800" dirty="0"/>
            </a:br>
            <a:r>
              <a:rPr lang="fr-FR" sz="2800" dirty="0"/>
              <a:t>En entreprise</a:t>
            </a:r>
            <a:br>
              <a:rPr lang="fr-FR" sz="2800" dirty="0"/>
            </a:br>
            <a:r>
              <a:rPr lang="fr-FR" sz="2000" b="1" dirty="0"/>
              <a:t>Répartition par taille</a:t>
            </a:r>
            <a:br>
              <a:rPr lang="fr-FR" sz="2800" dirty="0"/>
            </a:br>
            <a:br>
              <a:rPr lang="fr-FR" sz="2800" dirty="0"/>
            </a:br>
            <a:endParaRPr lang="fr-FR" sz="2800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A21EBC1B-1780-6531-D0B3-02E37B02E0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2923629"/>
              </p:ext>
            </p:extLst>
          </p:nvPr>
        </p:nvGraphicFramePr>
        <p:xfrm>
          <a:off x="5204298" y="1536432"/>
          <a:ext cx="4445540" cy="1558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256">
                  <a:extLst>
                    <a:ext uri="{9D8B030D-6E8A-4147-A177-3AD203B41FA5}">
                      <a16:colId xmlns:a16="http://schemas.microsoft.com/office/drawing/2014/main" val="141587827"/>
                    </a:ext>
                  </a:extLst>
                </a:gridCol>
                <a:gridCol w="1194142">
                  <a:extLst>
                    <a:ext uri="{9D8B030D-6E8A-4147-A177-3AD203B41FA5}">
                      <a16:colId xmlns:a16="http://schemas.microsoft.com/office/drawing/2014/main" val="2020877424"/>
                    </a:ext>
                  </a:extLst>
                </a:gridCol>
                <a:gridCol w="1194142">
                  <a:extLst>
                    <a:ext uri="{9D8B030D-6E8A-4147-A177-3AD203B41FA5}">
                      <a16:colId xmlns:a16="http://schemas.microsoft.com/office/drawing/2014/main" val="929808080"/>
                    </a:ext>
                  </a:extLst>
                </a:gridCol>
              </a:tblGrid>
              <a:tr h="385710">
                <a:tc>
                  <a:txBody>
                    <a:bodyPr/>
                    <a:lstStyle/>
                    <a:p>
                      <a:r>
                        <a:rPr lang="fr-FR" dirty="0"/>
                        <a:t>Profils 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Docteurs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423055"/>
                  </a:ext>
                </a:extLst>
              </a:tr>
              <a:tr h="391067">
                <a:tc>
                  <a:txBody>
                    <a:bodyPr/>
                    <a:lstStyle/>
                    <a:p>
                      <a:r>
                        <a:rPr lang="fr-FR" sz="1600" b="0" dirty="0"/>
                        <a:t>Grandes Entreprises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2778827"/>
                  </a:ext>
                </a:extLst>
              </a:tr>
              <a:tr h="391067">
                <a:tc>
                  <a:txBody>
                    <a:bodyPr/>
                    <a:lstStyle/>
                    <a:p>
                      <a:r>
                        <a:rPr lang="fr-FR" sz="1600" b="0" dirty="0"/>
                        <a:t>ETI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1140586"/>
                  </a:ext>
                </a:extLst>
              </a:tr>
              <a:tr h="391067">
                <a:tc>
                  <a:txBody>
                    <a:bodyPr/>
                    <a:lstStyle/>
                    <a:p>
                      <a:r>
                        <a:rPr lang="fr-FR" sz="1600" b="0" dirty="0"/>
                        <a:t>PME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9048110"/>
                  </a:ext>
                </a:extLst>
              </a:tr>
            </a:tbl>
          </a:graphicData>
        </a:graphic>
      </p:graphicFrame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9BC2CB5-2E08-8BE7-11E1-AA2BF496B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8025BAF-82E6-8490-255E-5318E53DFEEB}"/>
              </a:ext>
            </a:extLst>
          </p:cNvPr>
          <p:cNvSpPr txBox="1"/>
          <p:nvPr/>
        </p:nvSpPr>
        <p:spPr>
          <a:xfrm>
            <a:off x="6096000" y="3577992"/>
            <a:ext cx="232574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Importance des PME</a:t>
            </a:r>
          </a:p>
        </p:txBody>
      </p:sp>
    </p:spTree>
    <p:extLst>
      <p:ext uri="{BB962C8B-B14F-4D97-AF65-F5344CB8AC3E}">
        <p14:creationId xmlns:p14="http://schemas.microsoft.com/office/powerpoint/2010/main" val="918685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5FD5EA-0C28-EE59-9FF2-085B179CBA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02A0D8-2F34-BB45-29A0-AE6145ABD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61" y="1123837"/>
            <a:ext cx="3323064" cy="4601183"/>
          </a:xfrm>
        </p:spPr>
        <p:txBody>
          <a:bodyPr/>
          <a:lstStyle/>
          <a:p>
            <a:pPr algn="ctr"/>
            <a:r>
              <a:rPr lang="fr-FR" sz="3200" dirty="0"/>
              <a:t>Docteurs LMDC</a:t>
            </a:r>
            <a:br>
              <a:rPr lang="fr-FR" dirty="0"/>
            </a:br>
            <a:r>
              <a:rPr lang="fr-FR" sz="2400" dirty="0"/>
              <a:t>2020-2024</a:t>
            </a:r>
            <a:br>
              <a:rPr lang="fr-FR" sz="2400" dirty="0"/>
            </a:br>
            <a:r>
              <a:rPr lang="fr-FR" sz="2400" dirty="0"/>
              <a:t>en Entreprise </a:t>
            </a:r>
            <a:br>
              <a:rPr lang="fr-FR" sz="2400" dirty="0"/>
            </a:br>
            <a:br>
              <a:rPr lang="fr-FR" sz="2400" dirty="0"/>
            </a:br>
            <a:r>
              <a:rPr lang="fr-FR" sz="2400" dirty="0"/>
              <a:t>Secteurs d’activité</a:t>
            </a:r>
            <a:br>
              <a:rPr lang="fr-FR" sz="2400" dirty="0"/>
            </a:br>
            <a:r>
              <a:rPr lang="fr-FR" sz="2000" dirty="0"/>
              <a:t>(Classification LinkedIn)</a:t>
            </a:r>
            <a:br>
              <a:rPr lang="fr-FR" sz="2000" dirty="0"/>
            </a:br>
            <a:r>
              <a:rPr lang="fr-FR" sz="2000" dirty="0"/>
              <a:t>Classés par nombre de Docteurs</a:t>
            </a:r>
            <a:br>
              <a:rPr lang="fr-FR" sz="2400" dirty="0"/>
            </a:br>
            <a:br>
              <a:rPr lang="fr-FR" sz="2000" dirty="0"/>
            </a:br>
            <a:br>
              <a:rPr lang="fr-FR" sz="2800" dirty="0"/>
            </a:br>
            <a:endParaRPr lang="fr-FR" sz="2800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06807F0-733A-AA7A-E694-AC7FB5CE5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8" name="Espace réservé du contenu 7">
            <a:extLst>
              <a:ext uri="{FF2B5EF4-FFF2-40B4-BE49-F238E27FC236}">
                <a16:creationId xmlns:a16="http://schemas.microsoft.com/office/drawing/2014/main" id="{1AD92ED9-3799-66AF-5894-F1E1F5DE2E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6917249"/>
              </p:ext>
            </p:extLst>
          </p:nvPr>
        </p:nvGraphicFramePr>
        <p:xfrm>
          <a:off x="5132961" y="1123837"/>
          <a:ext cx="4474998" cy="4340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7331">
                  <a:extLst>
                    <a:ext uri="{9D8B030D-6E8A-4147-A177-3AD203B41FA5}">
                      <a16:colId xmlns:a16="http://schemas.microsoft.com/office/drawing/2014/main" val="1008186794"/>
                    </a:ext>
                  </a:extLst>
                </a:gridCol>
                <a:gridCol w="967667">
                  <a:extLst>
                    <a:ext uri="{9D8B030D-6E8A-4147-A177-3AD203B41FA5}">
                      <a16:colId xmlns:a16="http://schemas.microsoft.com/office/drawing/2014/main" val="3559550812"/>
                    </a:ext>
                  </a:extLst>
                </a:gridCol>
              </a:tblGrid>
              <a:tr h="28938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Secteurs d’activité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Docteurs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228373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0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91523671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0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1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47054393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0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1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54858208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0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1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24432248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0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1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90176240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0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1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47342172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0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7573262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0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8066278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0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3911635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34385786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0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18335122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0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03171671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0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03260180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0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63465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518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227C77-3ABE-8246-1D43-4D560F26FE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2EEF4F-2991-01BA-32A2-7ADD43739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61" y="1123837"/>
            <a:ext cx="3323064" cy="4601183"/>
          </a:xfrm>
        </p:spPr>
        <p:txBody>
          <a:bodyPr/>
          <a:lstStyle/>
          <a:p>
            <a:pPr algn="ctr"/>
            <a:r>
              <a:rPr lang="fr-FR" sz="3200" dirty="0"/>
              <a:t>Docteurs</a:t>
            </a:r>
            <a:br>
              <a:rPr lang="fr-FR" sz="3200" dirty="0"/>
            </a:br>
            <a:r>
              <a:rPr lang="fr-FR" sz="3200" dirty="0"/>
              <a:t>LMDC</a:t>
            </a:r>
            <a:br>
              <a:rPr lang="fr-FR" sz="3200" dirty="0"/>
            </a:br>
            <a:r>
              <a:rPr lang="fr-FR" sz="2800" dirty="0"/>
              <a:t>2020-2024</a:t>
            </a:r>
            <a:br>
              <a:rPr lang="fr-FR" sz="2400" dirty="0"/>
            </a:br>
            <a:r>
              <a:rPr lang="fr-FR" sz="2400" dirty="0"/>
              <a:t>en Entreprise </a:t>
            </a:r>
            <a:br>
              <a:rPr lang="fr-FR" sz="2400" dirty="0"/>
            </a:br>
            <a:br>
              <a:rPr lang="fr-FR" sz="2400" dirty="0"/>
            </a:br>
            <a:r>
              <a:rPr lang="fr-FR" sz="2400" dirty="0"/>
              <a:t>Siège social France</a:t>
            </a:r>
            <a:br>
              <a:rPr lang="fr-FR" sz="2400" dirty="0"/>
            </a:br>
            <a:r>
              <a:rPr lang="fr-FR" sz="2400" dirty="0"/>
              <a:t>* Occitanie</a:t>
            </a:r>
            <a:br>
              <a:rPr lang="fr-FR" sz="2400" dirty="0"/>
            </a:br>
            <a:br>
              <a:rPr lang="fr-FR" sz="2400" dirty="0"/>
            </a:br>
            <a:r>
              <a:rPr lang="fr-FR" sz="1600" dirty="0"/>
              <a:t>Une entreprise figure </a:t>
            </a:r>
            <a:br>
              <a:rPr lang="fr-FR" sz="1600" dirty="0"/>
            </a:br>
            <a:r>
              <a:rPr lang="fr-FR" sz="1600" dirty="0"/>
              <a:t>autant de fois que de Docteurs employés</a:t>
            </a:r>
            <a:br>
              <a:rPr lang="fr-FR" sz="2400" dirty="0"/>
            </a:br>
            <a:br>
              <a:rPr lang="fr-FR" sz="2000" dirty="0"/>
            </a:br>
            <a:br>
              <a:rPr lang="fr-FR" sz="2800" dirty="0"/>
            </a:br>
            <a:endParaRPr lang="fr-FR" sz="2800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0D883C-FDC9-44E5-966B-E87FD5635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8" name="Espace réservé du contenu 7">
            <a:extLst>
              <a:ext uri="{FF2B5EF4-FFF2-40B4-BE49-F238E27FC236}">
                <a16:creationId xmlns:a16="http://schemas.microsoft.com/office/drawing/2014/main" id="{F8E24326-CFB5-3BB8-DAAB-A4717DCFA6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1310355"/>
              </p:ext>
            </p:extLst>
          </p:nvPr>
        </p:nvGraphicFramePr>
        <p:xfrm>
          <a:off x="3608961" y="834417"/>
          <a:ext cx="7276290" cy="5498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3865">
                  <a:extLst>
                    <a:ext uri="{9D8B030D-6E8A-4147-A177-3AD203B41FA5}">
                      <a16:colId xmlns:a16="http://schemas.microsoft.com/office/drawing/2014/main" val="1008186794"/>
                    </a:ext>
                  </a:extLst>
                </a:gridCol>
                <a:gridCol w="3842425">
                  <a:extLst>
                    <a:ext uri="{9D8B030D-6E8A-4147-A177-3AD203B41FA5}">
                      <a16:colId xmlns:a16="http://schemas.microsoft.com/office/drawing/2014/main" val="2033673055"/>
                    </a:ext>
                  </a:extLst>
                </a:gridCol>
              </a:tblGrid>
              <a:tr h="28938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Entreprises + liens page 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Entreprises + liens page LinkedIn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228373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91523671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47054393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54858208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24432248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90176240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47342172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7573262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8066278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3911635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34385786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18335122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03171671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03260180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63465110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29723434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91167638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28994950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9199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6299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7EBA86-F0A4-5471-FEA5-D8C9F6836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0" y="1123837"/>
            <a:ext cx="3307405" cy="4601183"/>
          </a:xfrm>
        </p:spPr>
        <p:txBody>
          <a:bodyPr>
            <a:normAutofit/>
          </a:bodyPr>
          <a:lstStyle/>
          <a:p>
            <a:pPr algn="ctr"/>
            <a:r>
              <a:rPr lang="fr-FR" sz="3200" dirty="0"/>
              <a:t>Docteurs LMDC</a:t>
            </a:r>
            <a:br>
              <a:rPr lang="fr-FR" sz="2400" dirty="0"/>
            </a:br>
            <a:r>
              <a:rPr lang="fr-FR" sz="2400" dirty="0"/>
              <a:t>2020-2024</a:t>
            </a:r>
            <a:br>
              <a:rPr lang="fr-FR" sz="2400" dirty="0"/>
            </a:br>
            <a:r>
              <a:rPr lang="fr-FR" sz="2400" dirty="0"/>
              <a:t>en Entreprise </a:t>
            </a:r>
            <a:br>
              <a:rPr lang="fr-FR" sz="2400" dirty="0"/>
            </a:br>
            <a:br>
              <a:rPr lang="fr-FR" sz="2400" dirty="0"/>
            </a:br>
            <a:r>
              <a:rPr lang="fr-FR" sz="2400" dirty="0"/>
              <a:t>Siège social </a:t>
            </a:r>
            <a:br>
              <a:rPr lang="fr-FR" sz="2400" dirty="0"/>
            </a:br>
            <a:r>
              <a:rPr lang="fr-FR" sz="2400" dirty="0"/>
              <a:t>hors de France</a:t>
            </a:r>
            <a:br>
              <a:rPr lang="fr-FR" sz="2400" dirty="0"/>
            </a:br>
            <a:br>
              <a:rPr lang="fr-FR" sz="2400" dirty="0"/>
            </a:br>
            <a:br>
              <a:rPr lang="fr-FR" sz="2400" dirty="0"/>
            </a:br>
            <a:r>
              <a:rPr lang="fr-FR" sz="1600" dirty="0"/>
              <a:t>Une entreprise figure </a:t>
            </a:r>
            <a:br>
              <a:rPr lang="fr-FR" sz="1600" dirty="0"/>
            </a:br>
            <a:r>
              <a:rPr lang="fr-FR" sz="1600" dirty="0"/>
              <a:t>autant de fois que de Docteurs employés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6EF3BA88-6CFA-9A22-4C00-273A9487C8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3093316"/>
              </p:ext>
            </p:extLst>
          </p:nvPr>
        </p:nvGraphicFramePr>
        <p:xfrm>
          <a:off x="3868738" y="863600"/>
          <a:ext cx="73152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1594">
                  <a:extLst>
                    <a:ext uri="{9D8B030D-6E8A-4147-A177-3AD203B41FA5}">
                      <a16:colId xmlns:a16="http://schemas.microsoft.com/office/drawing/2014/main" val="3784202296"/>
                    </a:ext>
                  </a:extLst>
                </a:gridCol>
                <a:gridCol w="1466006">
                  <a:extLst>
                    <a:ext uri="{9D8B030D-6E8A-4147-A177-3AD203B41FA5}">
                      <a16:colId xmlns:a16="http://schemas.microsoft.com/office/drawing/2014/main" val="30378604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52691356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1308440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Entreprise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Siège social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Entreprise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Siège social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162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40856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39246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57027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991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360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8964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27173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09198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14806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6381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54993440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1F96D9F-8A55-7207-314B-F8DD99336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093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B8FC6-294E-2D3D-B206-0F0223BD4A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09FA7B-7881-E9ED-D984-1D812ED86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0" y="1123837"/>
            <a:ext cx="3307405" cy="4601183"/>
          </a:xfrm>
        </p:spPr>
        <p:txBody>
          <a:bodyPr>
            <a:normAutofit/>
          </a:bodyPr>
          <a:lstStyle/>
          <a:p>
            <a:pPr algn="ctr"/>
            <a:r>
              <a:rPr lang="fr-FR" sz="3200" dirty="0"/>
              <a:t>Docteurs </a:t>
            </a:r>
            <a:r>
              <a:rPr lang="fr-FR" sz="3200" dirty="0" err="1"/>
              <a:t>lMDC</a:t>
            </a:r>
            <a:br>
              <a:rPr lang="fr-FR" sz="2400" dirty="0"/>
            </a:br>
            <a:r>
              <a:rPr lang="fr-FR" sz="2400" dirty="0"/>
              <a:t>2020-2024</a:t>
            </a:r>
            <a:br>
              <a:rPr lang="fr-FR" sz="2400" dirty="0"/>
            </a:br>
            <a:br>
              <a:rPr lang="fr-FR" sz="2400" dirty="0"/>
            </a:br>
            <a:r>
              <a:rPr lang="fr-FR" sz="2400" dirty="0"/>
              <a:t>Profils Académique</a:t>
            </a:r>
            <a:br>
              <a:rPr lang="fr-FR" sz="2400" dirty="0"/>
            </a:br>
            <a:r>
              <a:rPr lang="fr-FR" sz="2000" dirty="0"/>
              <a:t>Universités, Ecoles,…</a:t>
            </a:r>
            <a:br>
              <a:rPr lang="fr-FR" sz="2400" dirty="0"/>
            </a:br>
            <a:br>
              <a:rPr lang="fr-FR" sz="2400" dirty="0"/>
            </a:br>
            <a:endParaRPr lang="fr-FR" sz="1600" dirty="0"/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D6ABF0E0-65A3-3F9C-E327-378B931FC7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3456302"/>
              </p:ext>
            </p:extLst>
          </p:nvPr>
        </p:nvGraphicFramePr>
        <p:xfrm>
          <a:off x="5464074" y="1729362"/>
          <a:ext cx="3657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1594">
                  <a:extLst>
                    <a:ext uri="{9D8B030D-6E8A-4147-A177-3AD203B41FA5}">
                      <a16:colId xmlns:a16="http://schemas.microsoft.com/office/drawing/2014/main" val="3784202296"/>
                    </a:ext>
                  </a:extLst>
                </a:gridCol>
                <a:gridCol w="1466006">
                  <a:extLst>
                    <a:ext uri="{9D8B030D-6E8A-4147-A177-3AD203B41FA5}">
                      <a16:colId xmlns:a16="http://schemas.microsoft.com/office/drawing/2014/main" val="3037860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Pays Employeur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Docteurs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162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40856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39246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57027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991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360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8964632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9BBF0A8-FC78-FE75-958E-63F194A1F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395735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Cadre</Template>
  <TotalTime>709</TotalTime>
  <Words>427</Words>
  <Application>Microsoft Macintosh PowerPoint</Application>
  <PresentationFormat>Grand écran</PresentationFormat>
  <Paragraphs>126</Paragraphs>
  <Slides>10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7" baseType="lpstr">
      <vt:lpstr>-apple-system</vt:lpstr>
      <vt:lpstr>Aptos</vt:lpstr>
      <vt:lpstr>Aptos Narrow</vt:lpstr>
      <vt:lpstr>Arial</vt:lpstr>
      <vt:lpstr>Corbel</vt:lpstr>
      <vt:lpstr>Wingdings 2</vt:lpstr>
      <vt:lpstr>Cadre</vt:lpstr>
      <vt:lpstr>Emplois Docteurs LMDC 2020-2024</vt:lpstr>
      <vt:lpstr>Docteurs LMDC 2020-2024 Annuaire Liens vers Theses.Fr </vt:lpstr>
      <vt:lpstr>Docteurs LMDC 2020-2024  Profils LinkedIn  </vt:lpstr>
      <vt:lpstr>Docteurs LMDC 2020-2022 2023-2024 </vt:lpstr>
      <vt:lpstr>Docteurs LMDC 2020-2024 En entreprise Répartition par taille  </vt:lpstr>
      <vt:lpstr>Docteurs LMDC 2020-2024 en Entreprise   Secteurs d’activité (Classification LinkedIn) Classés par nombre de Docteurs   </vt:lpstr>
      <vt:lpstr>Docteurs LMDC 2020-2024 en Entreprise   Siège social France * Occitanie  Une entreprise figure  autant de fois que de Docteurs employés   </vt:lpstr>
      <vt:lpstr>Docteurs LMDC 2020-2024 en Entreprise   Siège social  hors de France   Une entreprise figure  autant de fois que de Docteurs employés</vt:lpstr>
      <vt:lpstr>Docteurs lMDC 2020-2024  Profils Académique Universités, Ecoles,…  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Alain Bamberger</dc:creator>
  <cp:lastModifiedBy>Alain Bamberger</cp:lastModifiedBy>
  <cp:revision>10</cp:revision>
  <dcterms:created xsi:type="dcterms:W3CDTF">2025-02-05T11:13:55Z</dcterms:created>
  <dcterms:modified xsi:type="dcterms:W3CDTF">2025-05-18T18:55:04Z</dcterms:modified>
</cp:coreProperties>
</file>