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1"/>
    <p:restoredTop sz="94694"/>
  </p:normalViewPr>
  <p:slideViewPr>
    <p:cSldViewPr snapToGrid="0">
      <p:cViewPr varScale="1">
        <p:scale>
          <a:sx n="121" d="100"/>
          <a:sy n="121" d="100"/>
        </p:scale>
        <p:origin x="2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D835-69B2-2B43-B11C-22C29F98E37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BA4E-4CA3-2E48-BB3E-A9C559497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89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8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619C7-3F15-6DA9-7F3B-CAA7BCE2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1CA42B2-135E-371E-AE52-BD164C187B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818A8A2-4E8E-FE3E-B8F8-993C3600D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652A4C-7948-7574-F659-E2A96EE08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8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F01D4-2794-1C36-283B-F3D3895F4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1D31D08-199F-AAAF-4C7B-CAC0CBC647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78FD456-A31C-AEB2-7E2A-DC3B676740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B3DA9C-32F4-DFB4-DFCE-73AECF3CE7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86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B82-F1B1-9841-974F-A5E20EE15F2E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1A81-DDCB-8640-8799-FE5DB2CE2300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3897-FF83-8247-AB24-B6E1FE897F58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B25D-ACF8-D747-AA91-F5E967D04CCA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CE18-4F69-B14C-AF0C-0BFCBAF43B2D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978C-94BA-124B-9756-2F7D8E7613CC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2EC-E3F9-8C4C-9648-931E2E05A967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9A7-3F06-7947-A74C-F2AFA48913BB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3E1-738B-AA45-BE76-AD5512171ED5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58CA-4BDE-504D-9CB1-13BFCB7C598F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F608-154E-5043-90B0-5954A704D947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1B292F-86C7-494B-83B7-1D70AF8618C9}" type="datetime1">
              <a:rPr lang="fr-FR" smtClean="0"/>
              <a:t>18/05/2025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es.fr/resultats?filtres=%255Bdatefin%25253D%2525222021%252522~datedebut%25253D%2525222021%252522~Statut%25253D%252522soutenue%252522%255D&amp;q=partenairesRechercheN:(Laboratoire+Mat&#233;riaux+et+Durabilit&#233;+des+Constructions%E2%80%8B)&amp;page=1&amp;nb=25&amp;tri=pertinence&amp;domaine=theses&amp;avancee=true" TargetMode="External"/><Relationship Id="rId2" Type="http://schemas.openxmlformats.org/officeDocument/2006/relationships/hyperlink" Target="https://theses.fr/resultats?filtres=%255Bdatefin%25253D%2525222020%252522~datedebut%25253D%2525222020%252522~Statut%25253D%252522soutenue%252522%255D&amp;q=partenairesRechercheN:(Laboratoire+Mat&#233;riaux+et+Durabilit&#233;+des+Constructions%E2%80%8B)&amp;page=1&amp;nb=25&amp;tri=pertinence&amp;domaine=theses&amp;avancee=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ses.fr/resultats?filtres=%255Bdatefin%25253D%2525222024%252522~datedebut%25253D%2525222024%252522~Statut%25253D%252522soutenue%252522%255D&amp;q=partenairesRechercheN:(Laboratoire+Mat&#233;riaux+et+Durabilit&#233;+des+Constructions%E2%80%8B)&amp;page=1&amp;nb=10&amp;tri=pertinence&amp;domaine=theses&amp;avancee=true" TargetMode="External"/><Relationship Id="rId5" Type="http://schemas.openxmlformats.org/officeDocument/2006/relationships/hyperlink" Target="https://theses.fr/resultats?filtres=%255BStatut%25253D%252522soutenue%252522~datedebut%25253D%2525222023%252522~datefin%25253D%2525222023%252522%255D&amp;q=partenairesRechercheN:(Laboratoire+Mat&#233;riaux+et+Durabilit&#233;+des+Constructions%E2%80%8B)&amp;page=1&amp;nb=10&amp;tri=pertinence&amp;domaine=theses&amp;avancee=true" TargetMode="External"/><Relationship Id="rId4" Type="http://schemas.openxmlformats.org/officeDocument/2006/relationships/hyperlink" Target="https://theses.fr/resultats?filtres=%255Bdatefin%25253D%2525222022%252522~datedebut%25253D%2525222022%252522~Statut%25253D%252522soutenue%252522%255D&amp;q=partenairesRechercheN:(Laboratoire+Mat&#233;riaux+et+Durabilit&#233;+des+Constructions%E2%80%8B)&amp;page=1&amp;nb=25&amp;tri=pertinence&amp;domaine=theses&amp;avancee=tru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82C68-3DC9-C1B4-703B-38BB769C3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087" y="1298448"/>
            <a:ext cx="7820961" cy="3255264"/>
          </a:xfrm>
        </p:spPr>
        <p:txBody>
          <a:bodyPr>
            <a:normAutofit/>
          </a:bodyPr>
          <a:lstStyle/>
          <a:p>
            <a:r>
              <a:rPr lang="fr-FR" sz="3200" b="1" dirty="0"/>
              <a:t>Emplois Docteurs LMDC 2020-2024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BE1F03-1DE2-C0B9-4857-C58B7A940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7820961" cy="91440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Annuaire :  </a:t>
            </a:r>
            <a:r>
              <a:rPr lang="fr-FR" dirty="0" err="1"/>
              <a:t>Theses.Fr</a:t>
            </a:r>
            <a:r>
              <a:rPr lang="fr-FR" dirty="0"/>
              <a:t>, Emploi : Source LinkedIn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Document de présentation, Fichier complet  des entreprises disponible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C487A1-F1D0-885A-68C2-32E38DAD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24FC10-5F0A-0004-60F2-EB9D9AFE1F1C}"/>
              </a:ext>
            </a:extLst>
          </p:cNvPr>
          <p:cNvSpPr txBox="1"/>
          <p:nvPr/>
        </p:nvSpPr>
        <p:spPr>
          <a:xfrm>
            <a:off x="746462" y="1273354"/>
            <a:ext cx="237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Alain Bamberger</a:t>
            </a:r>
          </a:p>
          <a:p>
            <a:r>
              <a:rPr lang="fr-FR" dirty="0"/>
              <a:t>Document de travail</a:t>
            </a:r>
          </a:p>
          <a:p>
            <a:r>
              <a:rPr lang="fr-FR" dirty="0"/>
              <a:t>14/05/2025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7984BC-C01B-0EF6-DE80-92BEDA6FD7BC}"/>
              </a:ext>
            </a:extLst>
          </p:cNvPr>
          <p:cNvSpPr txBox="1"/>
          <p:nvPr/>
        </p:nvSpPr>
        <p:spPr>
          <a:xfrm>
            <a:off x="5207619" y="1181914"/>
            <a:ext cx="3500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l’attention de</a:t>
            </a:r>
          </a:p>
          <a:p>
            <a:pPr algn="l"/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Gautier GREJOIS</a:t>
            </a:r>
          </a:p>
          <a:p>
            <a:pPr algn="l"/>
            <a:r>
              <a:rPr lang="fr-FR" b="0" i="0" u="none" strike="noStrike" dirty="0" err="1">
                <a:effectLst/>
                <a:latin typeface="-apple-system"/>
              </a:rPr>
              <a:t>Ph.D</a:t>
            </a:r>
            <a:r>
              <a:rPr lang="fr-FR" b="0" i="0" u="none" strike="noStrike" dirty="0">
                <a:effectLst/>
                <a:latin typeface="-apple-system"/>
              </a:rPr>
              <a:t> à l’IMT Mines Albi RAPSODEE</a:t>
            </a:r>
            <a:endParaRPr lang="fr-FR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440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3DA51-4985-6B96-485A-EFF230B3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00FD9-85D4-E42D-5B91-0D230934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LinkedIn permet d’avoir une information sur l’emploi de plus de 74% des Docteurs 2020-2024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Il s’agit d’un résultat significatif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La répartition académique /hors académique moyenne est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32% profil académique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42% profil hors académique, majoritairement en entreprise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mais évolue fortement entre les deux périodes: 2020-2022 et 2023-2024</a:t>
            </a:r>
          </a:p>
          <a:p>
            <a:r>
              <a:rPr lang="fr-FR" dirty="0">
                <a:solidFill>
                  <a:srgbClr val="002060"/>
                </a:solidFill>
              </a:rPr>
              <a:t>LinkedIn permet d’analyser les employeurs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Siège social	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Taille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Secteurs d’activité</a:t>
            </a:r>
          </a:p>
          <a:p>
            <a:r>
              <a:rPr lang="fr-FR" dirty="0">
                <a:solidFill>
                  <a:srgbClr val="002060"/>
                </a:solidFill>
              </a:rPr>
              <a:t>Actualisation annuelle aisée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0E31C9-647B-44A9-A864-A824E8E0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35727-153F-093D-C7EE-A22F83FD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1" y="1083337"/>
            <a:ext cx="2947482" cy="4601183"/>
          </a:xfrm>
        </p:spPr>
        <p:txBody>
          <a:bodyPr/>
          <a:lstStyle/>
          <a:p>
            <a:r>
              <a:rPr lang="fr-FR" sz="3200" dirty="0"/>
              <a:t>Docteurs LMDC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r>
              <a:rPr lang="fr-FR" sz="2400" dirty="0"/>
              <a:t>Annuaire</a:t>
            </a:r>
            <a:br>
              <a:rPr lang="fr-FR" dirty="0"/>
            </a:br>
            <a:r>
              <a:rPr lang="fr-FR" sz="2400" dirty="0"/>
              <a:t>Liens vers </a:t>
            </a:r>
            <a:r>
              <a:rPr lang="fr-FR" sz="2400" dirty="0" err="1"/>
              <a:t>Theses.Fr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7A1C5-BB0C-4A62-0544-A7531E43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2533260C-8BC5-179F-10F7-8D0B551FC8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925267"/>
              </p:ext>
            </p:extLst>
          </p:nvPr>
        </p:nvGraphicFramePr>
        <p:xfrm>
          <a:off x="5846322" y="863600"/>
          <a:ext cx="263619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150">
                  <a:extLst>
                    <a:ext uri="{9D8B030D-6E8A-4147-A177-3AD203B41FA5}">
                      <a16:colId xmlns:a16="http://schemas.microsoft.com/office/drawing/2014/main" val="559408155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4242659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Liens </a:t>
                      </a:r>
                      <a:r>
                        <a:rPr lang="fr-FR" dirty="0" err="1"/>
                        <a:t>theses.fr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Thèses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38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193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2021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8220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2022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6395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2023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9221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2024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5874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2020-2024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1370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05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AD43F-C5E2-62B4-FD25-68625F9B4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CEABB-C2CA-87E1-5295-E7BF956F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/>
              <a:t>Docteurs LMDC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br>
              <a:rPr lang="fr-FR" dirty="0"/>
            </a:br>
            <a:r>
              <a:rPr lang="fr-FR" sz="2400" dirty="0"/>
              <a:t>Profils LinkedIn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F5FD456-6ABE-D88B-5957-F7A78FD1F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958561"/>
              </p:ext>
            </p:extLst>
          </p:nvPr>
        </p:nvGraphicFramePr>
        <p:xfrm>
          <a:off x="5181601" y="815585"/>
          <a:ext cx="489625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12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404163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1062279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Hors 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actualisé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6E3145E-03EB-EE45-AA25-674261BF520C}"/>
              </a:ext>
            </a:extLst>
          </p:cNvPr>
          <p:cNvSpPr txBox="1"/>
          <p:nvPr/>
        </p:nvSpPr>
        <p:spPr>
          <a:xfrm>
            <a:off x="5026182" y="3424428"/>
            <a:ext cx="5139222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Bonne nouvelle !</a:t>
            </a:r>
          </a:p>
          <a:p>
            <a:pPr algn="ctr"/>
            <a:r>
              <a:rPr lang="fr-FR" b="1" dirty="0"/>
              <a:t>74 %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25% profil académique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56% profil hors académique, majoritairement en entreprise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6E76F-B4EE-E1A1-8777-D2555040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7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86A49-5294-FDA2-AFBD-8459A8991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3AD15-5740-A5E5-1537-22798B8D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LMDC</a:t>
            </a:r>
            <a:br>
              <a:rPr lang="fr-FR" dirty="0"/>
            </a:br>
            <a:r>
              <a:rPr lang="fr-FR" sz="2800" dirty="0"/>
              <a:t>2020-2022</a:t>
            </a:r>
            <a:br>
              <a:rPr lang="fr-FR" sz="2800" dirty="0"/>
            </a:br>
            <a:r>
              <a:rPr lang="fr-FR" sz="2800" dirty="0"/>
              <a:t>2023-2024</a:t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E08D8D5-46A8-606F-0DB8-472EBADB3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797688"/>
              </p:ext>
            </p:extLst>
          </p:nvPr>
        </p:nvGraphicFramePr>
        <p:xfrm>
          <a:off x="3993931" y="1204468"/>
          <a:ext cx="671611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07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4172897216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925992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2020-2022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Hors 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actualisé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24548CE-D42F-AACD-7B89-663D549E396E}"/>
              </a:ext>
            </a:extLst>
          </p:cNvPr>
          <p:cNvSpPr txBox="1"/>
          <p:nvPr/>
        </p:nvSpPr>
        <p:spPr>
          <a:xfrm>
            <a:off x="4427034" y="4046482"/>
            <a:ext cx="627842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Docteurs qui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2014-2022: 76 %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2023-2024 : 83%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EEAB7A-8E6F-EEF2-E46A-C2493709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6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E785D-6279-1E66-E9D9-7656A6E03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9F464-AE2E-AC0B-46DD-AD0CC38A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LMDC</a:t>
            </a:r>
            <a:br>
              <a:rPr lang="fr-FR" dirty="0"/>
            </a:br>
            <a:r>
              <a:rPr lang="fr-FR" sz="2800" dirty="0"/>
              <a:t>2020-2024</a:t>
            </a:r>
            <a:br>
              <a:rPr lang="fr-FR" sz="2800" dirty="0"/>
            </a:br>
            <a:r>
              <a:rPr lang="fr-FR" sz="2800" dirty="0"/>
              <a:t>En entreprise</a:t>
            </a:r>
            <a:br>
              <a:rPr lang="fr-FR" sz="2800" dirty="0"/>
            </a:br>
            <a:r>
              <a:rPr lang="fr-FR" sz="2000" b="1" dirty="0"/>
              <a:t>Répartition par taille</a:t>
            </a:r>
            <a:br>
              <a:rPr lang="fr-FR" sz="2800" dirty="0"/>
            </a:b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21EBC1B-1780-6531-D0B3-02E37B02E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923629"/>
              </p:ext>
            </p:extLst>
          </p:nvPr>
        </p:nvGraphicFramePr>
        <p:xfrm>
          <a:off x="5204298" y="1536432"/>
          <a:ext cx="4445540" cy="155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25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929808080"/>
                    </a:ext>
                  </a:extLst>
                </a:gridCol>
              </a:tblGrid>
              <a:tr h="38571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Grandes 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PME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</a:tbl>
          </a:graphicData>
        </a:graphic>
      </p:graphicFrame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BC2CB5-2E08-8BE7-11E1-AA2BF496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025BAF-82E6-8490-255E-5318E53DFEEB}"/>
              </a:ext>
            </a:extLst>
          </p:cNvPr>
          <p:cNvSpPr txBox="1"/>
          <p:nvPr/>
        </p:nvSpPr>
        <p:spPr>
          <a:xfrm>
            <a:off x="6096000" y="3577992"/>
            <a:ext cx="23257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Importance des PME</a:t>
            </a:r>
          </a:p>
        </p:txBody>
      </p:sp>
    </p:spTree>
    <p:extLst>
      <p:ext uri="{BB962C8B-B14F-4D97-AF65-F5344CB8AC3E}">
        <p14:creationId xmlns:p14="http://schemas.microsoft.com/office/powerpoint/2010/main" val="91868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FD5EA-0C28-EE59-9FF2-085B179CB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2A0D8-2F34-BB45-29A0-AE6145AB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1" y="1123837"/>
            <a:ext cx="3323064" cy="4601183"/>
          </a:xfrm>
        </p:spPr>
        <p:txBody>
          <a:bodyPr/>
          <a:lstStyle/>
          <a:p>
            <a:pPr algn="ctr"/>
            <a:r>
              <a:rPr lang="fr-FR" sz="3200" dirty="0"/>
              <a:t>Docteurs LMDC</a:t>
            </a:r>
            <a:br>
              <a:rPr lang="fr-FR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Secteurs d’activité</a:t>
            </a:r>
            <a:br>
              <a:rPr lang="fr-FR" sz="2400" dirty="0"/>
            </a:br>
            <a:r>
              <a:rPr lang="fr-FR" sz="2000" dirty="0"/>
              <a:t>(Classification LinkedIn)</a:t>
            </a:r>
            <a:br>
              <a:rPr lang="fr-FR" sz="2000" dirty="0"/>
            </a:br>
            <a:r>
              <a:rPr lang="fr-FR" sz="2000" dirty="0"/>
              <a:t>Classés par nombre de Docteurs</a:t>
            </a:r>
            <a:br>
              <a:rPr lang="fr-FR" sz="2400" dirty="0"/>
            </a:br>
            <a:br>
              <a:rPr lang="fr-FR" sz="2000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6807F0-733A-AA7A-E694-AC7FB5CE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1AD92ED9-3799-66AF-5894-F1E1F5DE2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917249"/>
              </p:ext>
            </p:extLst>
          </p:nvPr>
        </p:nvGraphicFramePr>
        <p:xfrm>
          <a:off x="5132961" y="1123837"/>
          <a:ext cx="4474998" cy="434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331">
                  <a:extLst>
                    <a:ext uri="{9D8B030D-6E8A-4147-A177-3AD203B41FA5}">
                      <a16:colId xmlns:a16="http://schemas.microsoft.com/office/drawing/2014/main" val="1008186794"/>
                    </a:ext>
                  </a:extLst>
                </a:gridCol>
                <a:gridCol w="967667">
                  <a:extLst>
                    <a:ext uri="{9D8B030D-6E8A-4147-A177-3AD203B41FA5}">
                      <a16:colId xmlns:a16="http://schemas.microsoft.com/office/drawing/2014/main" val="3559550812"/>
                    </a:ext>
                  </a:extLst>
                </a:gridCol>
              </a:tblGrid>
              <a:tr h="2893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Secteurs d’activité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2837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1523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705439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485820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443224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17624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734217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7326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806627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3911635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4385786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833512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3171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326018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34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1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27C77-3ABE-8246-1D43-4D560F26FE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EEF4F-2991-01BA-32A2-7ADD4373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1" y="1123837"/>
            <a:ext cx="3323064" cy="4601183"/>
          </a:xfrm>
        </p:spPr>
        <p:txBody>
          <a:bodyPr/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LMDC</a:t>
            </a:r>
            <a:br>
              <a:rPr lang="fr-FR" sz="3200" dirty="0"/>
            </a:br>
            <a:r>
              <a:rPr lang="fr-FR" sz="28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Siège social France</a:t>
            </a:r>
            <a:br>
              <a:rPr lang="fr-FR" sz="2400" dirty="0"/>
            </a:br>
            <a:r>
              <a:rPr lang="fr-FR" sz="2400" dirty="0"/>
              <a:t>* Occitanie</a:t>
            </a:r>
            <a:br>
              <a:rPr lang="fr-FR" sz="2400" dirty="0"/>
            </a:br>
            <a:br>
              <a:rPr lang="fr-FR" sz="2400" dirty="0"/>
            </a:br>
            <a:r>
              <a:rPr lang="fr-FR" sz="1600" dirty="0"/>
              <a:t>Une entreprise figure </a:t>
            </a:r>
            <a:br>
              <a:rPr lang="fr-FR" sz="1600" dirty="0"/>
            </a:br>
            <a:r>
              <a:rPr lang="fr-FR" sz="1600" dirty="0"/>
              <a:t>autant de fois que de Docteurs employés</a:t>
            </a:r>
            <a:br>
              <a:rPr lang="fr-FR" sz="2400" dirty="0"/>
            </a:br>
            <a:br>
              <a:rPr lang="fr-FR" sz="2000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0D883C-FDC9-44E5-966B-E87FD563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F8E24326-CFB5-3BB8-DAAB-A4717DCFA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10355"/>
              </p:ext>
            </p:extLst>
          </p:nvPr>
        </p:nvGraphicFramePr>
        <p:xfrm>
          <a:off x="3608961" y="834417"/>
          <a:ext cx="7276290" cy="549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865">
                  <a:extLst>
                    <a:ext uri="{9D8B030D-6E8A-4147-A177-3AD203B41FA5}">
                      <a16:colId xmlns:a16="http://schemas.microsoft.com/office/drawing/2014/main" val="1008186794"/>
                    </a:ext>
                  </a:extLst>
                </a:gridCol>
                <a:gridCol w="3842425">
                  <a:extLst>
                    <a:ext uri="{9D8B030D-6E8A-4147-A177-3AD203B41FA5}">
                      <a16:colId xmlns:a16="http://schemas.microsoft.com/office/drawing/2014/main" val="2033673055"/>
                    </a:ext>
                  </a:extLst>
                </a:gridCol>
              </a:tblGrid>
              <a:tr h="2893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Entreprises + liens page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Entreprises + liens page LinkedIn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2837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1523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705439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485820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443224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17624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734217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7326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806627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3911635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4385786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833512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3171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326018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346511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9723434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116763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899495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919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29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EBA86-F0A4-5471-FEA5-D8C9F683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 LMDC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Siège social </a:t>
            </a:r>
            <a:br>
              <a:rPr lang="fr-FR" sz="2400" dirty="0"/>
            </a:br>
            <a:r>
              <a:rPr lang="fr-FR" sz="2400" dirty="0"/>
              <a:t>hors de France</a:t>
            </a: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r>
              <a:rPr lang="fr-FR" sz="1600" dirty="0"/>
              <a:t>Une entreprise figure </a:t>
            </a:r>
            <a:br>
              <a:rPr lang="fr-FR" sz="1600" dirty="0"/>
            </a:br>
            <a:r>
              <a:rPr lang="fr-FR" sz="1600" dirty="0"/>
              <a:t>autant de fois que de Docteurs employés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EF3BA88-6CFA-9A22-4C00-273A9487C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093316"/>
              </p:ext>
            </p:extLst>
          </p:nvPr>
        </p:nvGraphicFramePr>
        <p:xfrm>
          <a:off x="3868738" y="863600"/>
          <a:ext cx="7315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94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466006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2691356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30844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Siège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Siège 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919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06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638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499344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F96D9F-8A55-7207-314B-F8DD993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9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B8FC6-294E-2D3D-B206-0F0223BD4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FA7B-7881-E9ED-D984-1D812ED8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 </a:t>
            </a:r>
            <a:r>
              <a:rPr lang="fr-FR" sz="3200" dirty="0" err="1"/>
              <a:t>lMDC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Profils Académique</a:t>
            </a:r>
            <a:br>
              <a:rPr lang="fr-FR" sz="2400" dirty="0"/>
            </a:br>
            <a:r>
              <a:rPr lang="fr-FR" sz="2000" dirty="0"/>
              <a:t>Universités, Ecoles,…</a:t>
            </a:r>
            <a:br>
              <a:rPr lang="fr-FR" sz="2400" dirty="0"/>
            </a:br>
            <a:br>
              <a:rPr lang="fr-FR" sz="2400" dirty="0"/>
            </a:br>
            <a:endParaRPr lang="fr-FR" sz="16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6ABF0E0-65A3-3F9C-E327-378B931FC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456302"/>
              </p:ext>
            </p:extLst>
          </p:nvPr>
        </p:nvGraphicFramePr>
        <p:xfrm>
          <a:off x="5464074" y="1729362"/>
          <a:ext cx="365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94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466006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Pays Employeur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BBF0A8-FC78-FE75-958E-63F194A1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95735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709</TotalTime>
  <Words>427</Words>
  <Application>Microsoft Macintosh PowerPoint</Application>
  <PresentationFormat>Grand écran</PresentationFormat>
  <Paragraphs>126</Paragraphs>
  <Slides>10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-apple-system</vt:lpstr>
      <vt:lpstr>Aptos</vt:lpstr>
      <vt:lpstr>Aptos Narrow</vt:lpstr>
      <vt:lpstr>Arial</vt:lpstr>
      <vt:lpstr>Corbel</vt:lpstr>
      <vt:lpstr>Wingdings 2</vt:lpstr>
      <vt:lpstr>Cadre</vt:lpstr>
      <vt:lpstr>Emplois Docteurs LMDC 2020-2024</vt:lpstr>
      <vt:lpstr>Docteurs LMDC 2020-2024 Annuaire Liens vers Theses.Fr </vt:lpstr>
      <vt:lpstr>Docteurs LMDC 2020-2024  Profils LinkedIn  </vt:lpstr>
      <vt:lpstr>Docteurs LMDC 2020-2022 2023-2024 </vt:lpstr>
      <vt:lpstr>Docteurs LMDC 2020-2024 En entreprise Répartition par taille  </vt:lpstr>
      <vt:lpstr>Docteurs LMDC 2020-2024 en Entreprise   Secteurs d’activité (Classification LinkedIn) Classés par nombre de Docteurs   </vt:lpstr>
      <vt:lpstr>Docteurs LMDC 2020-2024 en Entreprise   Siège social France * Occitanie  Une entreprise figure  autant de fois que de Docteurs employés   </vt:lpstr>
      <vt:lpstr>Docteurs LMDC 2020-2024 en Entreprise   Siège social  hors de France   Une entreprise figure  autant de fois que de Docteurs employés</vt:lpstr>
      <vt:lpstr>Docteurs lMDC 2020-2024  Profils Académique Universités, Ecoles,… 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Bamberger</dc:creator>
  <cp:lastModifiedBy>Alain Bamberger</cp:lastModifiedBy>
  <cp:revision>10</cp:revision>
  <dcterms:created xsi:type="dcterms:W3CDTF">2025-02-05T11:13:55Z</dcterms:created>
  <dcterms:modified xsi:type="dcterms:W3CDTF">2025-05-18T18:55:04Z</dcterms:modified>
</cp:coreProperties>
</file>